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93" r:id="rId3"/>
    <p:sldId id="305" r:id="rId4"/>
    <p:sldId id="306" r:id="rId5"/>
    <p:sldId id="302" r:id="rId6"/>
    <p:sldId id="307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31" r:id="rId15"/>
    <p:sldId id="304" r:id="rId16"/>
    <p:sldId id="316" r:id="rId17"/>
    <p:sldId id="317" r:id="rId18"/>
    <p:sldId id="318" r:id="rId19"/>
    <p:sldId id="337" r:id="rId20"/>
    <p:sldId id="319" r:id="rId21"/>
    <p:sldId id="320" r:id="rId22"/>
    <p:sldId id="321" r:id="rId23"/>
    <p:sldId id="322" r:id="rId24"/>
    <p:sldId id="332" r:id="rId25"/>
    <p:sldId id="323" r:id="rId26"/>
    <p:sldId id="324" r:id="rId27"/>
    <p:sldId id="333" r:id="rId28"/>
    <p:sldId id="325" r:id="rId29"/>
    <p:sldId id="334" r:id="rId30"/>
    <p:sldId id="326" r:id="rId31"/>
    <p:sldId id="327" r:id="rId32"/>
    <p:sldId id="335" r:id="rId33"/>
    <p:sldId id="328" r:id="rId34"/>
    <p:sldId id="329" r:id="rId35"/>
    <p:sldId id="336" r:id="rId36"/>
    <p:sldId id="330" r:id="rId37"/>
    <p:sldId id="300" r:id="rId38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7"/>
          </a:xfrm>
          <a:prstGeom prst="rect">
            <a:avLst/>
          </a:prstGeom>
        </p:spPr>
        <p:txBody>
          <a:bodyPr vert="horz" lIns="91128" tIns="45564" rIns="91128" bIns="4556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07"/>
          </a:xfrm>
          <a:prstGeom prst="rect">
            <a:avLst/>
          </a:prstGeom>
        </p:spPr>
        <p:txBody>
          <a:bodyPr vert="horz" lIns="91128" tIns="45564" rIns="91128" bIns="45564" rtlCol="0"/>
          <a:lstStyle>
            <a:lvl1pPr algn="r">
              <a:defRPr sz="1200"/>
            </a:lvl1pPr>
          </a:lstStyle>
          <a:p>
            <a:fld id="{3A3FF8D5-F96A-43C4-B30B-3C40C228D0F2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946400" cy="494107"/>
          </a:xfrm>
          <a:prstGeom prst="rect">
            <a:avLst/>
          </a:prstGeom>
        </p:spPr>
        <p:txBody>
          <a:bodyPr vert="horz" lIns="91128" tIns="45564" rIns="91128" bIns="4556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76978"/>
            <a:ext cx="2946400" cy="494107"/>
          </a:xfrm>
          <a:prstGeom prst="rect">
            <a:avLst/>
          </a:prstGeom>
        </p:spPr>
        <p:txBody>
          <a:bodyPr vert="horz" lIns="91128" tIns="45564" rIns="91128" bIns="45564" rtlCol="0" anchor="b"/>
          <a:lstStyle>
            <a:lvl1pPr algn="r">
              <a:defRPr sz="1200"/>
            </a:lvl1pPr>
          </a:lstStyle>
          <a:p>
            <a:fld id="{5088D03D-7D87-4D11-8725-F72627E866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34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13/07/2021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zzfeed.com/pascalemueller/violadas-en-campos-europa?utm_term=.whMONRZQe#.kyDaWDRr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elmundo.es/economia/empresas/2018/08/27/5b82ee5946163f77ba8b45b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paro/espana/municipios/extremadura" TargetMode="External"/><Relationship Id="rId2" Type="http://schemas.openxmlformats.org/officeDocument/2006/relationships/hyperlink" Target="https://www.elperiodicoextremadura.com/noticias/extremadura/salario-medio-extremadura-cae-segundo-ano-vuelve-ser-mas-pais_1103911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28662" y="2686947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Ventanas de oportunidad para las Entidades de la Economía Social: Cláusulas Sociales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928662" y="4071942"/>
            <a:ext cx="707236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733151" y="4221088"/>
            <a:ext cx="5770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Mérida, 12 de diciembre de 2018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Dr. Cristóbal Molina Navarrete</a:t>
            </a:r>
          </a:p>
          <a:p>
            <a:pPr algn="ctr"/>
            <a:r>
              <a:rPr lang="es-ES" i="1" dirty="0"/>
              <a:t>Catedrático de Derecho del Trabajo y de la Seguridad Social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992888" cy="1188425"/>
          </a:xfrm>
          <a:prstGeom prst="rect">
            <a:avLst/>
          </a:prstGeom>
        </p:spPr>
      </p:pic>
      <p:pic>
        <p:nvPicPr>
          <p:cNvPr id="4" name="Picture 2" descr="Resultado de imagen de logo universidad de JaÃ©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29" y="5445224"/>
            <a:ext cx="246734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Título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373188"/>
          </a:xfrm>
        </p:spPr>
        <p:txBody>
          <a:bodyPr/>
          <a:lstStyle/>
          <a:p>
            <a:r>
              <a:rPr lang="es-ES" dirty="0"/>
              <a:t>“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Violadas en los campos de Europa”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s-ES" sz="2400" dirty="0"/>
              <a:t>Acoso sexual, humillaciones, violaciones;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es el día a día para miles de trabajadoras del campo en Europa</a:t>
            </a:r>
            <a:r>
              <a:rPr lang="es-ES" sz="2400" dirty="0"/>
              <a:t>. Recogen tomates y fresas que en los supermercados alemanes se venden como “seguras y sostenibles” –GAP (“</a:t>
            </a:r>
            <a:r>
              <a:rPr lang="es-ES" sz="2400" i="1" dirty="0" err="1"/>
              <a:t>Good</a:t>
            </a:r>
            <a:r>
              <a:rPr lang="es-ES" sz="2400" i="1" dirty="0"/>
              <a:t> </a:t>
            </a:r>
            <a:r>
              <a:rPr lang="es-ES" sz="2400" i="1" dirty="0" err="1"/>
              <a:t>Agricultural</a:t>
            </a:r>
            <a:r>
              <a:rPr lang="es-ES" sz="2400" i="1" dirty="0"/>
              <a:t> </a:t>
            </a:r>
            <a:r>
              <a:rPr lang="es-ES" sz="2400" i="1" dirty="0" err="1"/>
              <a:t>Practice</a:t>
            </a:r>
            <a:r>
              <a:rPr lang="es-ES" sz="2400" dirty="0"/>
              <a:t>”)-. Pero los responsables no reciben castigo alguno. </a:t>
            </a:r>
            <a:r>
              <a:rPr lang="es-ES" sz="2400" dirty="0" err="1"/>
              <a:t>BuzzFeed</a:t>
            </a:r>
            <a:r>
              <a:rPr lang="es-ES" sz="2400" dirty="0"/>
              <a:t> News ha destapado estos abusos (en España, Marruecos e Italia) </a:t>
            </a:r>
          </a:p>
          <a:p>
            <a:pPr marL="0" indent="0" algn="just">
              <a:buFont typeface="Arial" charset="0"/>
              <a:buNone/>
              <a:defRPr/>
            </a:pPr>
            <a:endParaRPr lang="es-ES" sz="2400" dirty="0"/>
          </a:p>
          <a:p>
            <a:pPr marL="0" indent="0">
              <a:buFont typeface="Arial" charset="0"/>
              <a:buNone/>
              <a:defRPr/>
            </a:pPr>
            <a:r>
              <a:rPr lang="es-ES" sz="2000" dirty="0">
                <a:hlinkClick r:id="rId2"/>
              </a:rPr>
              <a:t>https://www.buzzfeed.com/pascalemueller/violadas-en-campos-europa?utm_term=.whMONRZQe#.kyDaWDRrO</a:t>
            </a:r>
            <a:endParaRPr lang="es-ES" sz="2000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¿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G.A.P Risk Assessment on Social Practice</a:t>
            </a:r>
            <a:r>
              <a:rPr lang="en-US" dirty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489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381135"/>
          </a:xfrm>
          <a:prstGeom prst="rect">
            <a:avLst/>
          </a:prstGeom>
          <a:pattFill prst="pct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911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07504" y="1484784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valor de la reputación social en las empresas de economía social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0" y="2564904"/>
            <a:ext cx="4483510" cy="3960440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“Falsas cooperativas y gran precariedad en el sector cárnico</a:t>
            </a:r>
            <a:r>
              <a:rPr lang="es-ES" sz="4000" dirty="0"/>
              <a:t>”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dirty="0"/>
              <a:t>Estas Cooperativas de Trabajo Asociado actúan de tapadera para obligar a trabajadores a hacerse cooperativistas autónomos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499992" y="2492897"/>
            <a:ext cx="4644008" cy="424847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r>
              <a:rPr lang="es-ES" dirty="0"/>
              <a:t>¿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Merece la pena facturar a través de una cooperativa de trabajo asociado online</a:t>
            </a:r>
            <a:r>
              <a:rPr lang="es-ES" dirty="0"/>
              <a:t>? </a:t>
            </a:r>
          </a:p>
          <a:p>
            <a:endParaRPr lang="es-ES" dirty="0"/>
          </a:p>
          <a:p>
            <a:r>
              <a:rPr lang="es-ES" dirty="0"/>
              <a:t>Pueden ser una buena solución para profesionales con trabajos precarios o que trabajan esporádicamente y a quienes no les sale a cuenta pagar la cuota mensual de Autónomos</a:t>
            </a:r>
          </a:p>
          <a:p>
            <a:endParaRPr lang="es-ES" dirty="0"/>
          </a:p>
          <a:p>
            <a:r>
              <a:rPr lang="es-ES" dirty="0"/>
              <a:t>Sin embargo, su utilización no está exenta de riesgos y sus gravámenes son a veces altos en comparación con lo que se factura </a:t>
            </a:r>
          </a:p>
          <a:p>
            <a:endParaRPr lang="es-ES" dirty="0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"/>
            <a:ext cx="9036496" cy="1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141763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Rebelión en el sector de la ingeniería contra las licitaciones de </a:t>
            </a:r>
            <a:r>
              <a:rPr lang="es-E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Ineco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2"/>
              </a:rPr>
              <a:t>https://www.elmundo.es/economia/empresas/2018/08/27/5b82ee5946163f77ba8b45be.html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"/>
            <a:ext cx="9036496" cy="1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1582341"/>
            <a:ext cx="9001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</a:rPr>
              <a:t>ÁMBITOS PARA LA PROYECCIÓN DE CLÁUSULAS SOCIALES</a:t>
            </a:r>
          </a:p>
          <a:p>
            <a:pPr algn="ctr"/>
            <a:endParaRPr lang="es-ES" b="1" dirty="0"/>
          </a:p>
          <a:p>
            <a:r>
              <a:rPr lang="es-ES" b="1" dirty="0"/>
              <a:t>INEQUIDAD DE GÉNERO</a:t>
            </a:r>
          </a:p>
          <a:p>
            <a:endParaRPr lang="es-ES" b="1" dirty="0"/>
          </a:p>
          <a:p>
            <a:r>
              <a:rPr lang="es-ES" b="1" dirty="0"/>
              <a:t>PRECARIDAD LABORAL</a:t>
            </a:r>
          </a:p>
          <a:p>
            <a:endParaRPr lang="es-ES" b="1" dirty="0"/>
          </a:p>
          <a:p>
            <a:r>
              <a:rPr lang="es-ES" b="1" dirty="0"/>
              <a:t>SITUACIONES DE EXCLUSIÓN Y</a:t>
            </a:r>
          </a:p>
          <a:p>
            <a:r>
              <a:rPr lang="es-ES" b="1" dirty="0"/>
              <a:t>VULNERABILIDAD SOCIAL</a:t>
            </a:r>
          </a:p>
          <a:p>
            <a:endParaRPr lang="es-ES" b="1" dirty="0"/>
          </a:p>
          <a:p>
            <a:r>
              <a:rPr lang="es-ES" b="1" dirty="0"/>
              <a:t>ALTAS TASAS DE DESEMPLEO</a:t>
            </a:r>
          </a:p>
          <a:p>
            <a:endParaRPr lang="es-ES" b="1" dirty="0"/>
          </a:p>
          <a:p>
            <a:r>
              <a:rPr lang="es-ES" b="1" dirty="0"/>
              <a:t>AUSENCIA DE EMPLEO PARA</a:t>
            </a:r>
          </a:p>
          <a:p>
            <a:r>
              <a:rPr lang="es-ES" b="1" dirty="0"/>
              <a:t>PERSONAS CON DIVERSIDAD</a:t>
            </a:r>
          </a:p>
          <a:p>
            <a:r>
              <a:rPr lang="es-ES" b="1" dirty="0"/>
              <a:t>FUNCIONAL</a:t>
            </a:r>
          </a:p>
          <a:p>
            <a:endParaRPr lang="es-ES" b="1" dirty="0"/>
          </a:p>
          <a:p>
            <a:r>
              <a:rPr lang="es-ES" b="1" dirty="0"/>
              <a:t>CIERRE DE NEGOCIOS PEQUEÑOS</a:t>
            </a:r>
          </a:p>
          <a:p>
            <a:r>
              <a:rPr lang="es-ES" b="1" dirty="0"/>
              <a:t>Y MEDIANOS POR AUSENCIA DE</a:t>
            </a:r>
          </a:p>
          <a:p>
            <a:r>
              <a:rPr lang="es-ES" b="1" dirty="0"/>
              <a:t>MERCADO Y/O DE PAGOS TEMPORÁNEOS</a:t>
            </a:r>
            <a:endParaRPr lang="es-ES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"/>
            <a:ext cx="9036496" cy="1124743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527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4625752" y="1916831"/>
            <a:ext cx="4400400" cy="469808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GARANTÍA DE CUMPLIMIENTO DE CONVENIOS SECTORIALES –SALARIO MINIO CONVENIO-</a:t>
            </a:r>
          </a:p>
          <a:p>
            <a:pPr marL="0" indent="0">
              <a:buNone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DE PLANES Y MEDIDAS PARA LA IGUALDAD</a:t>
            </a:r>
          </a:p>
          <a:p>
            <a:pPr marL="0" indent="0">
              <a:buNone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DE PERSONAS DE COLECTIVOS VULNERABLES</a:t>
            </a:r>
          </a:p>
          <a:p>
            <a:pPr mar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LOTEADO DE CONTRATOS</a:t>
            </a:r>
          </a:p>
          <a:p>
            <a:pPr marL="0" indent="0">
              <a:buNone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A EMPRESAS DE ECONOMÍA SOCIAL Y SOLIDARIA</a:t>
            </a:r>
          </a:p>
          <a:p>
            <a:pPr marL="0" indent="0">
              <a:buNone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INNOVACIÓN Y GENERACIÓN DE RESIDUOS Y SU GESTIÓN</a:t>
            </a:r>
          </a:p>
        </p:txBody>
      </p:sp>
    </p:spTree>
    <p:extLst>
      <p:ext uri="{BB962C8B-B14F-4D97-AF65-F5344CB8AC3E}">
        <p14:creationId xmlns:p14="http://schemas.microsoft.com/office/powerpoint/2010/main" val="22805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036496" cy="792088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¿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complemento o tensión?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00808"/>
            <a:ext cx="4629150" cy="4640998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E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¿Norma voluntarias?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E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¿Cuestión de Ética o Marketing?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Social Corpora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tiva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interna y externa, </a:t>
            </a:r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 es una OPCIÓN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las empresas, pero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sostenible otro modelo competitivo 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distinto al socialmente responsable en el mercado actual?</a:t>
            </a:r>
            <a:endParaRPr lang="es-E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09711"/>
          </a:xfrm>
        </p:spPr>
        <p:txBody>
          <a:bodyPr>
            <a:normAutofit fontScale="70000" lnSpcReduction="20000"/>
          </a:bodyPr>
          <a:lstStyle/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29150" y="1772817"/>
            <a:ext cx="4514850" cy="4568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¿Norma vinculantes?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Cuestión de Derecho “</a:t>
            </a:r>
            <a:r>
              <a:rPr lang="es-E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suave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s-E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  <a:p>
            <a:pPr marL="0" indent="0" algn="ctr">
              <a:buFont typeface="Arial" charset="0"/>
              <a:buNone/>
              <a:defRPr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Social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AAPP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una OPCIÓN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sino un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constitucional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–arts. 1, 9 y 10 CE-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0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582341"/>
            <a:ext cx="9144000" cy="440120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E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Comú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quiere blindar las condiciones laborales en las cooperativas de trabajo asociado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Lleva al Congreso una ley para que estén amparados por el convenio de aplicación en la empresa matriz y dados de alta en el Régimen General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https://www.europapress.es/economia/macroeconomia-00338/noticia-comu-quiere-blindar-condiciones-laborales-cooperativas-trabajo-asociado-20180205122144.html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7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41063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814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268760"/>
            <a:ext cx="3995936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Extremadura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Ley, 29 noviembre 2018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 23 de febrero de 2016 </a:t>
            </a:r>
            <a:r>
              <a:rPr lang="es-ES" dirty="0"/>
              <a:t>(favor por los lotes; preferencia en condiciones de ejecución; reservas 6%, etc.)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5148064" cy="54726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Ayuntamiento de Valladolid</a:t>
            </a:r>
          </a:p>
          <a:p>
            <a:pPr marL="0" indent="0">
              <a:buNone/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 2015</a:t>
            </a:r>
          </a:p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 1/2008</a:t>
            </a:r>
            <a:r>
              <a:rPr lang="es-ES" dirty="0"/>
              <a:t>, para impulsar la contratación socialmente eficiente: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estratégica, íntegra, sostenible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Adjudicación a PYMES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duplica la media nacional</a:t>
            </a: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es-ES" dirty="0"/>
              <a:t> contratos incorpora cláusulas sociales y ambientales –grupos vulnerables (ej. LGTB)-</a:t>
            </a:r>
          </a:p>
          <a:p>
            <a:r>
              <a:rPr 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 entre 8 y 10%</a:t>
            </a:r>
          </a:p>
          <a:p>
            <a:r>
              <a:rPr lang="es-ES" dirty="0"/>
              <a:t>Reducción </a:t>
            </a:r>
            <a:r>
              <a:rPr lang="es-ES" dirty="0" err="1"/>
              <a:t>litigiosidad</a:t>
            </a:r>
            <a:r>
              <a:rPr lang="es-ES" dirty="0"/>
              <a:t> -6 impugnados, 2 estimados-.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5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/>
              <a:t>“</a:t>
            </a:r>
            <a:r>
              <a:rPr lang="es-E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Anulan un concurso del Concello de A Coruña por "discriminación positiva" de LGTB”</a:t>
            </a:r>
          </a:p>
          <a:p>
            <a:pPr marL="0" indent="0" algn="ctr">
              <a:buNone/>
            </a:pPr>
            <a:endParaRPr lang="es-E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dirty="0"/>
              <a:t>El Tribunal Administrativo de Contratación Pública de Galicia ha anulado un concurso del Concello de A Coruña </a:t>
            </a:r>
            <a:r>
              <a:rPr lang="es-E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otorgar hasta cinco puntos a las empresas que se comprometiesen a subcontratar al menos un 25% de los trabajadores entre personas LGTBI (con orientaciones sexuales distintas a la heterosexualidad)</a:t>
            </a:r>
          </a:p>
          <a:p>
            <a:pPr marL="0" indent="0" algn="just">
              <a:buNone/>
            </a:pPr>
            <a:r>
              <a:rPr lang="es-E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s-E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objeto del contrato era crear el </a:t>
            </a:r>
            <a:r>
              <a:rPr lang="es-E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Espazo</a:t>
            </a:r>
            <a:r>
              <a:rPr lang="es-E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Diverso</a:t>
            </a:r>
            <a:r>
              <a:rPr lang="es-ES" dirty="0"/>
              <a:t>, un foro municipal para "las diversidades sexuales e identidades de género". El Tribunal consideró que las cláusulas vulneraban dos artículos de la Ley de contratos públicos.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Concello ha apelado a la "buena intención</a:t>
            </a:r>
            <a:r>
              <a:rPr lang="es-ES" dirty="0"/>
              <a:t>" para justificar que el concurso promovido para contratar el </a:t>
            </a:r>
            <a:r>
              <a:rPr lang="es-ES" dirty="0" err="1"/>
              <a:t>Espazo</a:t>
            </a:r>
            <a:r>
              <a:rPr lang="es-ES" dirty="0"/>
              <a:t> Diverso incluyese la "discriminación positiva" del colectivo LGTBQI.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5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Cabecera-títulos de las diapositivas</a:t>
            </a:r>
            <a:endParaRPr lang="es-ES" sz="3200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259632"/>
            <a:ext cx="9144000" cy="60016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ntroducción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nuevo paradigma regulador. Sostenibilidad integral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de éxit</a:t>
            </a:r>
            <a:r>
              <a:rPr lang="es-ES" sz="2400" b="1" dirty="0"/>
              <a:t>o: la reputación social como valor en alza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nuevo concepto de “sostenibilidad integral</a:t>
            </a:r>
            <a:r>
              <a:rPr lang="es-ES" sz="2400" b="1" dirty="0"/>
              <a:t>” </a:t>
            </a:r>
          </a:p>
          <a:p>
            <a:pPr marL="514350" indent="-514350" algn="just">
              <a:buAutoNum type="arabicPeriod"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condicionalidad social inicia en los “preliminares”. Preparación</a:t>
            </a:r>
            <a:endParaRPr lang="es-ES" sz="2400" b="1" dirty="0"/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socio-laborales en los pliegos. Facilidades de acceso a las empresas de economía social.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vertiente disuasoria </a:t>
            </a:r>
            <a:r>
              <a:rPr lang="es-ES" sz="2400" b="1" dirty="0"/>
              <a:t>de empresas “no socialmente responsables”: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Prohibiciones para contratar. Penalidades y resolución</a:t>
            </a:r>
            <a:r>
              <a:rPr lang="es-ES" sz="2400" b="1" dirty="0"/>
              <a:t>. Valoración y aplicación práctica. “</a:t>
            </a:r>
            <a:r>
              <a:rPr lang="es-ES" sz="2400" b="1" i="1" dirty="0"/>
              <a:t>Ofertas anormalmente bajas</a:t>
            </a:r>
            <a:r>
              <a:rPr lang="es-ES" sz="2400" b="1" dirty="0"/>
              <a:t>” 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sociales de Adjudicación</a:t>
            </a:r>
            <a:r>
              <a:rPr lang="es-ES" sz="2400" b="1" dirty="0"/>
              <a:t>. Novedades y prácticas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 sociales </a:t>
            </a:r>
            <a:r>
              <a:rPr lang="es-ES" sz="2400" b="1" dirty="0"/>
              <a:t>de ejecución. Casos prácticos.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Mercados Tutelados. </a:t>
            </a:r>
            <a:r>
              <a:rPr lang="es-ES" sz="2400" b="1" dirty="0"/>
              <a:t>Contratos reservados. Novedades y ejemplos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 Concertada </a:t>
            </a:r>
            <a:r>
              <a:rPr lang="es-ES" sz="2400" b="1" dirty="0"/>
              <a:t>(servicios sociales, sanitarios, socio-sanitarios)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Verificación</a:t>
            </a:r>
            <a:r>
              <a:rPr lang="es-ES" sz="2400" b="1" dirty="0"/>
              <a:t>. Sin control no hay seriedad de compromiso</a:t>
            </a:r>
          </a:p>
          <a:p>
            <a:pPr marL="514350" indent="-514350" algn="just">
              <a:buAutoNum type="arabicPeriod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final</a:t>
            </a:r>
          </a:p>
          <a:p>
            <a:pPr marL="514350" indent="-514350" algn="just">
              <a:buAutoNum type="arabicPeriod"/>
            </a:pPr>
            <a:endParaRPr lang="es-ES" sz="2400" b="1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61" y="29946"/>
            <a:ext cx="7560840" cy="11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0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Ayuntamiento A Coruña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82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37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36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18038" cy="634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39" y="0"/>
            <a:ext cx="4925961" cy="634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117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412777"/>
            <a:ext cx="9108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PRELIMINARES</a:t>
            </a:r>
          </a:p>
          <a:p>
            <a:pPr algn="ctr"/>
            <a:r>
              <a:rPr lang="es-ES" sz="3600" b="1" dirty="0"/>
              <a:t>OBJETO CONTRACTUAL</a:t>
            </a:r>
          </a:p>
          <a:p>
            <a:pPr algn="ctr"/>
            <a:r>
              <a:rPr lang="es-ES" sz="3600" b="1" dirty="0"/>
              <a:t>PRESCRIPCIONES TÉCNICAS</a:t>
            </a:r>
          </a:p>
          <a:p>
            <a:pPr algn="ctr"/>
            <a:r>
              <a:rPr lang="es-ES" sz="3600" b="1" dirty="0"/>
              <a:t>SOLVENCIA</a:t>
            </a:r>
          </a:p>
          <a:p>
            <a:pPr algn="ctr"/>
            <a:r>
              <a:rPr lang="es-ES" sz="3600" b="1" dirty="0"/>
              <a:t>ADJUDICACIÓN</a:t>
            </a:r>
          </a:p>
          <a:p>
            <a:pPr algn="ctr"/>
            <a:r>
              <a:rPr lang="es-ES" sz="3600" b="1" dirty="0"/>
              <a:t>EJECUCIÓN</a:t>
            </a:r>
          </a:p>
          <a:p>
            <a:pPr algn="ctr"/>
            <a:r>
              <a:rPr lang="es-ES" sz="3600" b="1" dirty="0"/>
              <a:t>VERIFICACIÓN</a:t>
            </a:r>
          </a:p>
          <a:p>
            <a:pPr algn="ctr"/>
            <a:r>
              <a:rPr lang="es-ES" sz="3600" b="1" dirty="0"/>
              <a:t>EVALUACIÓN</a:t>
            </a:r>
            <a:endParaRPr lang="es-ES" sz="3600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1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19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5342" cy="639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346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6813" y="1443841"/>
            <a:ext cx="8957187" cy="4862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costes socio-laborales del servicio tomados en serio</a:t>
            </a:r>
          </a:p>
          <a:p>
            <a:pPr algn="ctr"/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 de 12 de febrero de 2016 del Tribunal Recurso Contratación de Madrid</a:t>
            </a:r>
            <a:r>
              <a:rPr lang="es-ES" sz="2800" dirty="0"/>
              <a:t> que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 a la aprobación de nuevos los pliegos de un contrato de limpieza </a:t>
            </a:r>
            <a:r>
              <a:rPr lang="es-ES" sz="2800" dirty="0"/>
              <a:t>por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haber incluido en el cálculo del estudio económico del contrato con arreglo a los costes de personal contenidos en el convenio</a:t>
            </a:r>
            <a:r>
              <a:rPr lang="es-ES" sz="2800" dirty="0"/>
              <a:t>, declarando la nulidad del pliego en cuanto establece un presupuesto de licitación insuficiente</a:t>
            </a:r>
          </a:p>
          <a:p>
            <a:endParaRPr lang="es-ES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9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68760"/>
            <a:ext cx="9036496" cy="14887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b="1" dirty="0"/>
              <a:t>Ayuntamiento Vitoria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Objeto: </a:t>
            </a:r>
            <a:r>
              <a:rPr lang="es-ES" dirty="0"/>
              <a:t>Servicios de generación de empleo, mediante prestación del servicio de “ACONDICIONAMIENTO PAISAJÍSTICO Y HORTICULTURA EN EL ENTORNO DEL JARDÍN BOTÁNICO DE OLÁRIZU»”</a:t>
            </a:r>
          </a:p>
          <a:p>
            <a:pPr marL="0" indent="0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/>
              <a:t>Necesidades administrativas: </a:t>
            </a:r>
          </a:p>
          <a:p>
            <a:pPr marL="0" indent="0" algn="just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 del estado de conservación del entorno del Jardín Botánico de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Olarizu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través de un programa de inserción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sociolaboral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ES" dirty="0"/>
              <a:t> </a:t>
            </a:r>
          </a:p>
          <a:p>
            <a:pPr marL="0" indent="0" algn="just">
              <a:buNone/>
            </a:pPr>
            <a:r>
              <a:rPr lang="es-ES" dirty="0"/>
              <a:t>que </a:t>
            </a:r>
          </a:p>
          <a:p>
            <a:pPr marL="0" indent="0" algn="just">
              <a:buNone/>
            </a:pPr>
            <a:r>
              <a:rPr lang="es-ES" dirty="0"/>
              <a:t>posibilite a través de estas labores y el aprendizaje continuo, la inserción </a:t>
            </a:r>
            <a:r>
              <a:rPr lang="es-ES" dirty="0" err="1"/>
              <a:t>sociolaboral</a:t>
            </a:r>
            <a:r>
              <a:rPr lang="es-ES" dirty="0"/>
              <a:t> de personas en riesgo de exclusión social, conforme a los perfiles descritos en la </a:t>
            </a:r>
            <a:r>
              <a:rPr lang="es-ES" dirty="0" err="1"/>
              <a:t>la</a:t>
            </a:r>
            <a:r>
              <a:rPr lang="es-ES" dirty="0"/>
              <a:t> Ley 44/2007…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51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475406" cy="63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266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4116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Ayuntamiento de Vitoria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Criterios de adjudicación: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2.2.- Si se ofertaran nuevas contrataciones más allá del personal obligatorio descrito en el Pliego de condiciones técnicas (7,5 puntos por cada contratación) ...De 0 a 15 puntos.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2.3.- Si además de las anteriores contrataciones, se tratase de (de 0 a 10 puntos):</a:t>
            </a:r>
          </a:p>
          <a:p>
            <a:r>
              <a:rPr lang="es-ES" dirty="0"/>
              <a:t>Personas mayores de 45 años.............................5 puntos/persona</a:t>
            </a:r>
          </a:p>
          <a:p>
            <a:r>
              <a:rPr lang="es-ES" dirty="0"/>
              <a:t>Personas perceptoras de la RGI..........................5 puntos/persona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65704"/>
            <a:ext cx="9144000" cy="529229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500" dirty="0"/>
              <a:t>“</a:t>
            </a:r>
            <a:r>
              <a:rPr lang="es-E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más necesario </a:t>
            </a:r>
            <a:r>
              <a:rPr lang="es-ES" sz="4200" dirty="0"/>
              <a:t>para facilitar el acceso de las PYMES –y de la EES- a los contratos Públicos NO </a:t>
            </a:r>
            <a:r>
              <a:rPr lang="es-E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introducción de modificaciones </a:t>
            </a:r>
            <a:r>
              <a:rPr lang="es-E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legislativa</a:t>
            </a:r>
            <a:r>
              <a:rPr lang="es-ES" sz="4200" dirty="0">
                <a:solidFill>
                  <a:srgbClr val="002060"/>
                </a:solidFill>
              </a:rPr>
              <a:t>s</a:t>
            </a:r>
            <a:r>
              <a:rPr lang="es-ES" sz="4200" dirty="0"/>
              <a:t>…sino </a:t>
            </a:r>
            <a:r>
              <a:rPr lang="es-ES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BIEN </a:t>
            </a:r>
            <a:r>
              <a:rPr lang="es-ES" sz="4200" dirty="0"/>
              <a:t>un </a:t>
            </a:r>
            <a:r>
              <a:rPr lang="es-E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en la </a:t>
            </a:r>
            <a:r>
              <a:rPr lang="es-E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mentalidad</a:t>
            </a:r>
            <a:r>
              <a:rPr lang="es-ES" sz="4200" dirty="0"/>
              <a:t> de los poderes adjudicatarios</a:t>
            </a:r>
            <a:r>
              <a:rPr lang="es-ES" sz="3500" dirty="0"/>
              <a:t>”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3000" i="1" dirty="0"/>
              <a:t>Código Europeo de Buenas Prácticas </a:t>
            </a:r>
            <a:r>
              <a:rPr lang="es-ES" sz="3000" dirty="0"/>
              <a:t>para facilitar el acceso de las PYMES a los contratos públicos (Comisión 25/06/2008)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</a:t>
            </a:r>
            <a:r>
              <a:rPr lang="es-ES" dirty="0"/>
              <a:t> sobre incorporación de criterios sociales, medioambientales, de promoción de las PYMES y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impulso de la sostenibilidad en la contratación pública de la Junta de Extremadur</a:t>
            </a:r>
            <a:r>
              <a:rPr lang="es-ES" dirty="0"/>
              <a:t>a (</a:t>
            </a:r>
            <a:r>
              <a:rPr lang="es-ES" i="1" dirty="0"/>
              <a:t>23 de febrero de 2016</a:t>
            </a:r>
            <a:r>
              <a:rPr lang="es-ES" dirty="0"/>
              <a:t>)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3"/>
            <a:ext cx="9036496" cy="13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40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08504" cy="72008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inclusión contrato obra intensivo en mano de obra valor superior a 150.000 Euros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8996516" cy="475252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dirty="0"/>
              <a:t>“1.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valorará hasta con 15 puntos </a:t>
            </a:r>
            <a:r>
              <a:rPr lang="es-ES" dirty="0"/>
              <a:t>a las empresas o entidades licitadoras que se comprometan 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subcontratar</a:t>
            </a:r>
            <a:r>
              <a:rPr lang="es-ES" dirty="0"/>
              <a:t> y porcentaje del precio de adjudicación del contrato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Empresas de Inserción y/o Centros Especiales de Empleo de iniciativa social</a:t>
            </a:r>
            <a:r>
              <a:rPr lang="es-ES" dirty="0"/>
              <a:t>, siempre que dicho porcentaje sea superior al establecido como condición especial de ejecución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2. Las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EES</a:t>
            </a:r>
            <a:r>
              <a:rPr lang="es-ES" dirty="0"/>
              <a:t> beneficiarias serán exclusivamente: (referencia nominal)</a:t>
            </a:r>
          </a:p>
          <a:p>
            <a:pPr marL="0" indent="0" algn="just">
              <a:buNone/>
            </a:pPr>
            <a:r>
              <a:rPr lang="es-ES" dirty="0"/>
              <a:t>3. La asignación de puntos se realizará del siguiente modo:</a:t>
            </a:r>
          </a:p>
          <a:p>
            <a:pPr algn="just"/>
            <a:r>
              <a:rPr lang="es-ES" dirty="0"/>
              <a:t>escala, mediante la cual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asignará 1 punto por cada 2% </a:t>
            </a:r>
            <a:r>
              <a:rPr lang="es-ES" dirty="0"/>
              <a:t>de compromiso de subcontratación del precio de adjudicación del contrato con EES</a:t>
            </a:r>
          </a:p>
          <a:p>
            <a:pPr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asignará el máximo de puntuación por el compromiso de subcontratar al menos un 20 por cien del precio</a:t>
            </a:r>
            <a:r>
              <a:rPr lang="es-ES" dirty="0"/>
              <a:t>…</a:t>
            </a:r>
          </a:p>
          <a:p>
            <a:pPr algn="just"/>
            <a:r>
              <a:rPr lang="es-ES" dirty="0"/>
              <a:t>Las propuestas intermedias se puntuarán de forma proporcional (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 de prorrateo)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7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7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86409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inclusión cláusulas fomento empleo femenino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39248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/>
              <a:t>1.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contratación de mujeres </a:t>
            </a:r>
            <a:r>
              <a:rPr lang="es-ES" dirty="0"/>
              <a:t>para la ejecución del contrato de obra o servicio se valorará con 3 puntos el compromiso de emplear en la plantilla que ejecutará el contrato una proporción de mujeres de al menos 15 puntos superior al porcentaje medio sector…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dirty="0"/>
              <a:t>2.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contratación de mujeres en puestos de responsabilidad, gerencia o cualificados</a:t>
            </a:r>
            <a:r>
              <a:rPr lang="es-ES" dirty="0"/>
              <a:t>: Se valorará con 2 puntos el compromiso de emplear en la plantilla al menos a un 40 % de mujeres…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3.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verificación y control</a:t>
            </a:r>
            <a:r>
              <a:rPr lang="es-ES" dirty="0"/>
              <a:t>. En fase de ejecución. De forma periódica (semestral), y en todo caso antes de finalizar el contrato, la empresa adjudicataria aportará la siguiente documentación…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5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  <a:solidFill>
            <a:srgbClr val="92D050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AYUNTAMIENTO A CORUÑA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Objeto: REALIZACIÓN DE LA REMODELACIÓN DE LAS INSTALACIONES DEL MERCADO MUNICIPAL DE MONTE ALTO.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 de adjudicación:</a:t>
            </a:r>
          </a:p>
          <a:p>
            <a:pPr marL="0" indent="0"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 Personal: hasta 20 puntos. </a:t>
            </a:r>
            <a:r>
              <a:rPr lang="es-ES" dirty="0"/>
              <a:t>Se valorará:</a:t>
            </a:r>
          </a:p>
          <a:p>
            <a:pPr marL="0" indent="0">
              <a:buNone/>
            </a:pPr>
            <a:r>
              <a:rPr lang="es-ES" dirty="0"/>
              <a:t>•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Empleo de personas en situación de riesgo de exclusión con </a:t>
            </a:r>
            <a:r>
              <a:rPr lang="es-ES" dirty="0"/>
              <a:t>contrato superior a un año.</a:t>
            </a:r>
          </a:p>
          <a:p>
            <a:r>
              <a:rPr lang="es-ES" dirty="0"/>
              <a:t>Tipo de contrato que se ofrecerá a las personas a emplear</a:t>
            </a:r>
          </a:p>
          <a:p>
            <a:pPr marL="0" indent="0">
              <a:buNone/>
            </a:pPr>
            <a:r>
              <a:rPr lang="es-ES" dirty="0"/>
              <a:t>• Personas con discapacidad superior al 50% debidamente acreditadas por el órgano competente de la Xunta de Galicia.</a:t>
            </a:r>
          </a:p>
          <a:p>
            <a:r>
              <a:rPr lang="es-ES" dirty="0"/>
              <a:t>Personas desempleadas con edad superior a los 45 años</a:t>
            </a:r>
          </a:p>
          <a:p>
            <a:r>
              <a:rPr lang="es-ES" dirty="0"/>
              <a:t>Mujeres incluidas en programas de acogimiento por violencia contra las mujeres.</a:t>
            </a:r>
          </a:p>
          <a:p>
            <a:r>
              <a:rPr lang="es-ES" dirty="0"/>
              <a:t>Personas incluidas en los censos municipales de chabolistas.</a:t>
            </a:r>
          </a:p>
          <a:p>
            <a:r>
              <a:rPr lang="es-ES" dirty="0"/>
              <a:t>Personas incluidas en el programa de integración laboral para colectivos inmigrantes o emigrantes de retorno.</a:t>
            </a:r>
          </a:p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 pertenecientes a minorías étnicas</a:t>
            </a:r>
            <a:r>
              <a:rPr lang="es-ES" dirty="0"/>
              <a:t>.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47260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3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98072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5510" cy="632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034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1305342"/>
            <a:ext cx="9108504" cy="517064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Sans"/>
              </a:rPr>
              <a:t>Condiciones especiales de ejecución: </a:t>
            </a:r>
          </a:p>
          <a:p>
            <a:endParaRPr lang="es-ES" dirty="0">
              <a:latin typeface="DejaVuSans"/>
            </a:endParaRPr>
          </a:p>
          <a:p>
            <a:pPr algn="just"/>
            <a:r>
              <a:rPr lang="es-ES" sz="3200" dirty="0">
                <a:latin typeface="DejaVuSans"/>
              </a:rPr>
              <a:t>De conformidad con el acuerdo del </a:t>
            </a:r>
            <a:r>
              <a:rPr lang="es-ES" sz="3200" b="1" dirty="0">
                <a:latin typeface="DejaVuSans-Bold"/>
              </a:rPr>
              <a:t>Gobierno de Zaragoza</a:t>
            </a:r>
            <a:r>
              <a:rPr lang="es-ES" sz="3200" dirty="0">
                <a:latin typeface="DejaVuSans"/>
              </a:rPr>
              <a:t>, de fecha 10 de octubre de 2014, la </a:t>
            </a:r>
            <a:r>
              <a:rPr lang="es-ES" sz="3200" b="1" dirty="0">
                <a:latin typeface="DejaVuSans-Bold"/>
              </a:rPr>
              <a:t>empresa adjudicataria vendrá obligada a no minorar las condiciones de trabajo de los trabajadores en función del convenio colectivo que resulte de aplicación al presentarse la oferta</a:t>
            </a:r>
            <a:r>
              <a:rPr lang="es-ES" sz="3200" dirty="0">
                <a:latin typeface="DejaVuSans"/>
              </a:rPr>
              <a:t>, aunque el mismo pierda posteriormente su vigencia como consecuencia de la ultra-actividad</a:t>
            </a:r>
            <a:endParaRPr lang="es-ES" sz="3200" dirty="0"/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68552"/>
          </a:xfr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5200" dirty="0"/>
              <a:t>¿?</a:t>
            </a:r>
          </a:p>
          <a:p>
            <a:pPr marL="0" indent="0">
              <a:buNone/>
            </a:pPr>
            <a:r>
              <a:rPr lang="es-ES" dirty="0"/>
              <a:t>Objeto: Servicios de CONSERVACIÓN Y LIMPIEZA DE ZONAS VERDES DE ZARAGOZA SECTOR I.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Condición de ejecución relativa al personal: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 empresa adjudicataria deberá cumplir el Convenio Colectivo Estatal de Jardinería actualmente vigente o cualquier otro que resulte de aplicación, para todos los trabajadores de este contrato, especialmente en lo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concerniente a la cláusula de subrogación</a:t>
            </a:r>
            <a:r>
              <a:rPr lang="es-ES" dirty="0"/>
              <a:t>, así como a los pactos laborales suscritos entre la actual adjudicataria y el personal adscrito a la contrata.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47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096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73640" y="1569861"/>
            <a:ext cx="50302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Muchas gracias por su atención.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40" y="189960"/>
            <a:ext cx="4908375" cy="729803"/>
          </a:xfrm>
          <a:prstGeom prst="rect">
            <a:avLst/>
          </a:prstGeom>
        </p:spPr>
      </p:pic>
      <p:pic>
        <p:nvPicPr>
          <p:cNvPr id="8" name="Picture 2" descr="Resultado de imagen de logo universidad de JaÃ©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52" y="5013176"/>
            <a:ext cx="2467349" cy="12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CuadroTexto"/>
          <p:cNvSpPr txBox="1"/>
          <p:nvPr/>
        </p:nvSpPr>
        <p:spPr>
          <a:xfrm>
            <a:off x="2592607" y="4005064"/>
            <a:ext cx="394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Dr. Cristóbal Molina Navarrete</a:t>
            </a:r>
          </a:p>
          <a:p>
            <a:pPr algn="ctr"/>
            <a:r>
              <a:rPr lang="es-ES" sz="2400" dirty="0"/>
              <a:t>cmolina@ujaen.es</a:t>
            </a:r>
          </a:p>
        </p:txBody>
      </p:sp>
    </p:spTree>
    <p:extLst>
      <p:ext uri="{BB962C8B-B14F-4D97-AF65-F5344CB8AC3E}">
        <p14:creationId xmlns:p14="http://schemas.microsoft.com/office/powerpoint/2010/main" val="118076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252520" cy="56166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800" dirty="0"/>
              <a:t>La contratación pública no es sólo un instrumento para la 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provisión</a:t>
            </a:r>
            <a:r>
              <a:rPr lang="es-ES" sz="2800" dirty="0">
                <a:solidFill>
                  <a:srgbClr val="0070C0"/>
                </a:solidFill>
              </a:rPr>
              <a:t>, </a:t>
            </a:r>
            <a:r>
              <a:rPr lang="es-ES" sz="2800" dirty="0"/>
              <a:t>mediante un procedimiento muy técnico y farragoso –garantista-, de cosas a las AAPP (</a:t>
            </a:r>
            <a:r>
              <a:rPr lang="es-ES" sz="2800" i="1" dirty="0"/>
              <a:t>compra</a:t>
            </a:r>
            <a:r>
              <a:rPr lang="es-ES" sz="2800" dirty="0"/>
              <a:t>: “</a:t>
            </a:r>
            <a:r>
              <a:rPr lang="es-ES" sz="2800" i="1" dirty="0"/>
              <a:t>mercado de abastos de lo público</a:t>
            </a:r>
            <a:r>
              <a:rPr lang="es-ES" sz="2800" dirty="0"/>
              <a:t>”) en las condiciones “más ventajosas” para el erario, sino también un </a:t>
            </a:r>
            <a:r>
              <a: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 de “política económica y socia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l” (estrategia de intervención social )</a:t>
            </a:r>
          </a:p>
          <a:p>
            <a:pPr marL="0" indent="0">
              <a:buNone/>
            </a:pPr>
            <a:r>
              <a:rPr lang="es-ES" sz="2400" i="1" dirty="0"/>
              <a:t>Art. 21 Ley 15/2010, RSE Extremadura</a:t>
            </a:r>
          </a:p>
          <a:p>
            <a:pPr marL="0" indent="0">
              <a:buNone/>
            </a:pPr>
            <a:r>
              <a:rPr lang="es-ES" sz="2400" i="1" dirty="0"/>
              <a:t>Resolución (fomento de la sostenibilidad integral) de 23/2/2016</a:t>
            </a:r>
          </a:p>
          <a:p>
            <a:pPr marL="0" indent="0">
              <a:buNone/>
            </a:pPr>
            <a:endParaRPr lang="es-ES" sz="2400" i="1" dirty="0"/>
          </a:p>
          <a:p>
            <a:pPr marL="0" indent="0">
              <a:buNone/>
            </a:pPr>
            <a:r>
              <a:rPr lang="es-ES" sz="2400" i="1" dirty="0"/>
              <a:t>“</a:t>
            </a:r>
            <a:r>
              <a:rPr lang="es-E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que los contratantes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utilicen mejor la contratación pública</a:t>
            </a:r>
            <a:r>
              <a:rPr lang="es-E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s-E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de objetivo sociales comunes</a:t>
            </a:r>
            <a:r>
              <a:rPr lang="es-ES" sz="2800" i="1" dirty="0"/>
              <a:t>” </a:t>
            </a:r>
            <a:r>
              <a:rPr lang="es-ES" sz="2400" dirty="0"/>
              <a:t>(EM Ley CPSR Extremadura, 29 de noviembre de 2018)</a:t>
            </a:r>
          </a:p>
          <a:p>
            <a:pPr marL="0" indent="0">
              <a:buNone/>
            </a:pPr>
            <a:endParaRPr lang="es-ES" sz="2400" i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es-ES" dirty="0"/>
              <a:t>“Dos grandes males” sociales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716016" cy="4853136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s-E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Ecología/Sostenibilidad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" sz="2400" dirty="0">
              <a:solidFill>
                <a:prstClr val="black"/>
              </a:solidFill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</a:rPr>
              <a:t>Escasa </a:t>
            </a:r>
            <a:r>
              <a:rPr lang="es-ES" sz="2400" dirty="0" err="1">
                <a:solidFill>
                  <a:prstClr val="black"/>
                </a:solidFill>
              </a:rPr>
              <a:t>practicabilidad</a:t>
            </a:r>
            <a:r>
              <a:rPr lang="es-ES" sz="2400" dirty="0">
                <a:solidFill>
                  <a:prstClr val="black"/>
                </a:solidFill>
              </a:rPr>
              <a:t> de la creciente conciencia sobre el 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climático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" sz="2400" dirty="0">
              <a:solidFill>
                <a:prstClr val="black"/>
              </a:solidFill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</a:rPr>
              <a:t>Generación de continuos </a:t>
            </a: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residuos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Contaminación ambiental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s-ES" sz="2400" dirty="0">
              <a:solidFill>
                <a:prstClr val="black"/>
              </a:solidFill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Ineficiencia energética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514850" cy="441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0"/>
            <a:ext cx="9001000" cy="11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1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74638"/>
            <a:ext cx="8651304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-18256" y="1484784"/>
            <a:ext cx="4495800" cy="537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“</a:t>
            </a:r>
            <a:r>
              <a:rPr lang="es-ES" b="1" dirty="0"/>
              <a:t>El salario medio en Extremadura -18.445 €/1.333 € - cae por segundo año y vuelve a ser el más bajo el país</a:t>
            </a:r>
            <a:r>
              <a:rPr lang="es-ES" dirty="0"/>
              <a:t>”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/>
              <a:t>Brecha de género </a:t>
            </a:r>
            <a:r>
              <a:rPr lang="es-ES" dirty="0"/>
              <a:t>(15%)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Encuesta Coste Laboral INE</a:t>
            </a:r>
          </a:p>
          <a:p>
            <a:pPr marL="0" indent="0">
              <a:buNone/>
            </a:pPr>
            <a:r>
              <a:rPr lang="es-ES" sz="1800" dirty="0">
                <a:hlinkClick r:id="rId2"/>
              </a:rPr>
              <a:t>https://www.elperiodicoextremadura.com/noticias/extremadura/salario-medio-extremadura-cae-segundo-ano-vuelve-ser-mas-pais_1103911.html</a:t>
            </a:r>
            <a:endParaRPr lang="es-ES" sz="18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7160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paro baja en Extremadura en noviembre por debajo de la media en España, pero su tasa global -23,5- sigue por encima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i="1" dirty="0"/>
              <a:t>Brecha de género -29,5-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3"/>
              </a:rPr>
              <a:t>https://datosmacro.expansion.com/paro/espana/municipios/extremadura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0"/>
            <a:ext cx="9001000" cy="11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576"/>
            <a:ext cx="9188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11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reputación social como valor en alza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53975" y="1543051"/>
            <a:ext cx="9144000" cy="5257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Elpozo</a:t>
            </a:r>
            <a:r>
              <a:rPr lang="es-ES" dirty="0"/>
              <a:t> se desvincula de la granja acusada de maltrato animal en ‘Salvados’ 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2000" dirty="0"/>
              <a:t>Tras las denuncias de la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 Animal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es-ES" sz="2000" dirty="0"/>
              <a:t>, dadas a la luz por Salvados, dos cadenas de supermercados belgas retiraron los productos de la cárnica murciana</a:t>
            </a:r>
          </a:p>
          <a:p>
            <a:pPr marL="0" indent="0">
              <a:buFont typeface="Arial" charset="0"/>
              <a:buNone/>
              <a:defRPr/>
            </a:pPr>
            <a:endParaRPr lang="es-ES" sz="2000" dirty="0"/>
          </a:p>
          <a:p>
            <a:pPr marL="0" indent="0">
              <a:buFont typeface="Arial" charset="0"/>
              <a:buNone/>
              <a:defRPr/>
            </a:pPr>
            <a:endParaRPr lang="es-ES" sz="20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03605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6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53"/>
            <a:ext cx="9144000" cy="620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54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2073</Words>
  <Application>Microsoft Office PowerPoint</Application>
  <PresentationFormat>Presentación en pantalla (4:3)</PresentationFormat>
  <Paragraphs>210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DejaVuSans</vt:lpstr>
      <vt:lpstr>DejaVuSans-Bold</vt:lpstr>
      <vt:lpstr>Tema de Office</vt:lpstr>
      <vt:lpstr>Presentación de PowerPoint</vt:lpstr>
      <vt:lpstr>Cabecera-títulos de las diapositivas</vt:lpstr>
      <vt:lpstr>Presentación de PowerPoint</vt:lpstr>
      <vt:lpstr>Presentación de PowerPoint</vt:lpstr>
      <vt:lpstr>“Dos grandes males” sociales</vt:lpstr>
      <vt:lpstr>Presentación de PowerPoint</vt:lpstr>
      <vt:lpstr>Presentación de PowerPoint</vt:lpstr>
      <vt:lpstr>La reputación social como valor en alza</vt:lpstr>
      <vt:lpstr>Presentación de PowerPoint</vt:lpstr>
      <vt:lpstr>“Violadas en los campos de Europa”</vt:lpstr>
      <vt:lpstr>Presentación de PowerPoint</vt:lpstr>
      <vt:lpstr>El valor de la reputación social en las empresas de economía social</vt:lpstr>
      <vt:lpstr>Presentación de PowerPoint</vt:lpstr>
      <vt:lpstr>Presentación de PowerPoint</vt:lpstr>
      <vt:lpstr>¿complemento o tensión?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 inclusión contrato obra intensivo en mano de obra valor superior a 150.000 Euros</vt:lpstr>
      <vt:lpstr>Propuesta de inclusión cláusulas fomento empleo femenino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Solís Roncero</dc:creator>
  <cp:lastModifiedBy>Sara Pilo Castellano</cp:lastModifiedBy>
  <cp:revision>193</cp:revision>
  <cp:lastPrinted>2018-12-11T11:25:10Z</cp:lastPrinted>
  <dcterms:created xsi:type="dcterms:W3CDTF">2015-11-24T10:28:52Z</dcterms:created>
  <dcterms:modified xsi:type="dcterms:W3CDTF">2021-07-13T08:36:50Z</dcterms:modified>
</cp:coreProperties>
</file>