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332" r:id="rId3"/>
    <p:sldId id="304" r:id="rId4"/>
    <p:sldId id="305" r:id="rId5"/>
    <p:sldId id="306" r:id="rId6"/>
    <p:sldId id="322" r:id="rId7"/>
    <p:sldId id="315" r:id="rId8"/>
    <p:sldId id="316" r:id="rId9"/>
    <p:sldId id="319" r:id="rId10"/>
    <p:sldId id="342" r:id="rId11"/>
    <p:sldId id="320" r:id="rId12"/>
    <p:sldId id="333" r:id="rId13"/>
    <p:sldId id="318" r:id="rId14"/>
    <p:sldId id="307" r:id="rId15"/>
    <p:sldId id="308" r:id="rId16"/>
    <p:sldId id="329" r:id="rId17"/>
    <p:sldId id="323" r:id="rId18"/>
    <p:sldId id="335" r:id="rId19"/>
    <p:sldId id="336" r:id="rId20"/>
    <p:sldId id="324" r:id="rId21"/>
    <p:sldId id="337" r:id="rId22"/>
    <p:sldId id="325" r:id="rId23"/>
    <p:sldId id="326" r:id="rId24"/>
    <p:sldId id="310" r:id="rId25"/>
    <p:sldId id="341" r:id="rId26"/>
    <p:sldId id="339" r:id="rId27"/>
    <p:sldId id="340" r:id="rId28"/>
    <p:sldId id="312" r:id="rId29"/>
    <p:sldId id="327" r:id="rId30"/>
    <p:sldId id="328" r:id="rId31"/>
    <p:sldId id="313" r:id="rId32"/>
    <p:sldId id="314" r:id="rId33"/>
    <p:sldId id="300" r:id="rId34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85" d="100"/>
          <a:sy n="85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A3FF8D5-F96A-43C4-B30B-3C40C228D0F2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2222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5088D03D-7D87-4D11-8725-F72627E866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34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28662" y="2686947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Presentación de la GUÍA DE ENTIDADES DE ECONOMÍA SOCIAL EN EXTREMADURA</a:t>
            </a:r>
            <a:endParaRPr lang="es-ES" sz="2800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928662" y="4071942"/>
            <a:ext cx="707236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911000" y="4221088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Mérida, 12 de diciembre de 2018</a:t>
            </a:r>
          </a:p>
          <a:p>
            <a:pPr algn="ctr"/>
            <a:endParaRPr lang="es-ES" dirty="0"/>
          </a:p>
          <a:p>
            <a:pPr algn="ctr"/>
            <a:r>
              <a:rPr lang="es-ES" b="1" dirty="0" smtClean="0"/>
              <a:t>D. Publio Galán Mosquero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992888" cy="11884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22" y="5144418"/>
            <a:ext cx="1458271" cy="155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79208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Portada de la Guía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0655" y="1124744"/>
            <a:ext cx="8429625" cy="5702636"/>
            <a:chOff x="260655" y="1124744"/>
            <a:chExt cx="8429625" cy="570263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655" y="1398130"/>
              <a:ext cx="8429625" cy="542925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383900" y="481630"/>
              <a:ext cx="411163" cy="169739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723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¿Por </a:t>
            </a:r>
            <a:r>
              <a:rPr lang="es-ES" sz="3200" b="1" dirty="0">
                <a:solidFill>
                  <a:srgbClr val="00B050"/>
                </a:solidFill>
              </a:rPr>
              <a:t>qué esta GUÍA?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013" y="1259632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Las </a:t>
            </a:r>
            <a:r>
              <a:rPr lang="es-ES" sz="2400" dirty="0"/>
              <a:t>entidades de </a:t>
            </a:r>
            <a:r>
              <a:rPr lang="es-ES" sz="2400" dirty="0" smtClean="0"/>
              <a:t>E.S. constituyen </a:t>
            </a:r>
            <a:r>
              <a:rPr lang="es-ES" sz="2400" dirty="0"/>
              <a:t>los </a:t>
            </a:r>
            <a:r>
              <a:rPr lang="es-ES" sz="2400" dirty="0">
                <a:solidFill>
                  <a:srgbClr val="00B050"/>
                </a:solidFill>
              </a:rPr>
              <a:t>modelos</a:t>
            </a:r>
            <a:r>
              <a:rPr lang="es-ES" sz="2400" dirty="0"/>
              <a:t> de sociedades más </a:t>
            </a:r>
            <a:r>
              <a:rPr lang="es-ES" sz="2400" dirty="0">
                <a:solidFill>
                  <a:srgbClr val="00B050"/>
                </a:solidFill>
              </a:rPr>
              <a:t>democráticos</a:t>
            </a:r>
            <a:r>
              <a:rPr lang="es-ES" sz="2400" dirty="0"/>
              <a:t>, </a:t>
            </a:r>
            <a:r>
              <a:rPr lang="es-ES" sz="2400" dirty="0">
                <a:solidFill>
                  <a:srgbClr val="00B050"/>
                </a:solidFill>
              </a:rPr>
              <a:t>participativos</a:t>
            </a:r>
            <a:r>
              <a:rPr lang="es-ES" sz="2400" dirty="0"/>
              <a:t> y </a:t>
            </a:r>
            <a:r>
              <a:rPr lang="es-ES" sz="2400" dirty="0">
                <a:solidFill>
                  <a:srgbClr val="00B050"/>
                </a:solidFill>
              </a:rPr>
              <a:t>solidarios</a:t>
            </a:r>
            <a:r>
              <a:rPr lang="es-ES" sz="2400" dirty="0"/>
              <a:t> que se puedan </a:t>
            </a:r>
            <a:r>
              <a:rPr lang="es-ES" sz="2400" dirty="0" smtClean="0"/>
              <a:t>crear.</a:t>
            </a:r>
            <a:endParaRPr lang="es-ES" sz="2400" dirty="0"/>
          </a:p>
          <a:p>
            <a:pPr algn="just"/>
            <a:r>
              <a:rPr lang="es-ES" sz="2400" dirty="0"/>
              <a:t>Quien decide montar una de estas entidades, lo hace porque: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Las personas que trabajan en ellas pueden ser al mismo tiempo las que gobiernen la entidad (</a:t>
            </a:r>
            <a:r>
              <a:rPr lang="es-ES" sz="2000" dirty="0">
                <a:solidFill>
                  <a:srgbClr val="00B050"/>
                </a:solidFill>
              </a:rPr>
              <a:t>socias</a:t>
            </a:r>
            <a:r>
              <a:rPr lang="es-ES" sz="2000" dirty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Son entidades que ponen en manos de los trabajadores y las trabajadoras los medios de producción, </a:t>
            </a:r>
            <a:r>
              <a:rPr lang="es-ES" sz="2000" dirty="0">
                <a:solidFill>
                  <a:srgbClr val="00B050"/>
                </a:solidFill>
              </a:rPr>
              <a:t>compartiendo</a:t>
            </a:r>
            <a:r>
              <a:rPr lang="es-ES" sz="2000" dirty="0"/>
              <a:t> sus recursos o servicios de forma colaborativa.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Facilitan la </a:t>
            </a:r>
            <a:r>
              <a:rPr lang="es-ES" sz="2000" dirty="0">
                <a:solidFill>
                  <a:srgbClr val="00B050"/>
                </a:solidFill>
              </a:rPr>
              <a:t>conciliación</a:t>
            </a:r>
            <a:r>
              <a:rPr lang="es-ES" sz="2000" dirty="0"/>
              <a:t> de la vida laboral, familiar y personal.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Permiten a las personas que las integran tomar parte en las decisiones y optar a la dirección de su propio proyecto emprendedor.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Estimulan el desarrollo económico de forma </a:t>
            </a:r>
            <a:r>
              <a:rPr lang="es-ES" sz="2000" dirty="0">
                <a:solidFill>
                  <a:srgbClr val="00B050"/>
                </a:solidFill>
              </a:rPr>
              <a:t>sostenible</a:t>
            </a:r>
            <a:r>
              <a:rPr lang="es-ES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Se alejan de la economía especulativa y practican economía real.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Son entidades que ayudan a construir un mundo mejor, desarrollando iniciativas innovadoras y creativas para atender las necesidades de la ciudadanía, potenciando el </a:t>
            </a:r>
            <a:r>
              <a:rPr lang="es-ES" sz="2000" dirty="0">
                <a:solidFill>
                  <a:srgbClr val="00B050"/>
                </a:solidFill>
              </a:rPr>
              <a:t>empleo de calidad </a:t>
            </a:r>
            <a:r>
              <a:rPr lang="es-ES" sz="2000" dirty="0"/>
              <a:t>en el ámbito local</a:t>
            </a:r>
            <a:r>
              <a:rPr lang="es-ES" sz="20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376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5969527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¿Para </a:t>
            </a:r>
            <a:r>
              <a:rPr lang="es-ES" sz="3200" b="1" dirty="0">
                <a:solidFill>
                  <a:srgbClr val="00B050"/>
                </a:solidFill>
              </a:rPr>
              <a:t>qué esta GUÍA?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013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De </a:t>
            </a:r>
            <a:r>
              <a:rPr lang="es-ES" sz="2400" dirty="0"/>
              <a:t>la misma forma que los </a:t>
            </a:r>
            <a:r>
              <a:rPr lang="es-ES" sz="2400" dirty="0">
                <a:solidFill>
                  <a:srgbClr val="00B050"/>
                </a:solidFill>
              </a:rPr>
              <a:t>faros</a:t>
            </a:r>
            <a:r>
              <a:rPr lang="es-ES" sz="2400" dirty="0"/>
              <a:t> consiguen comunicarse con los navegantes con un lenguaje fácil, rápido y lleno de complicidad, hemos elegido la guía como </a:t>
            </a:r>
            <a:r>
              <a:rPr lang="es-ES" sz="2400" dirty="0" smtClean="0"/>
              <a:t>luz, </a:t>
            </a:r>
            <a:r>
              <a:rPr lang="es-ES" sz="2400" dirty="0"/>
              <a:t>con un triple objetivo</a:t>
            </a:r>
            <a:r>
              <a:rPr lang="es-ES" sz="2400" dirty="0" smtClean="0"/>
              <a:t>:</a:t>
            </a:r>
          </a:p>
          <a:p>
            <a:pPr algn="just"/>
            <a:endParaRPr lang="es-ES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400" dirty="0"/>
              <a:t>Que se </a:t>
            </a:r>
            <a:r>
              <a:rPr lang="es-ES" sz="2400" dirty="0" smtClean="0">
                <a:solidFill>
                  <a:srgbClr val="00B050"/>
                </a:solidFill>
              </a:rPr>
              <a:t>fomente</a:t>
            </a:r>
            <a:r>
              <a:rPr lang="es-ES" sz="2400" dirty="0" smtClean="0"/>
              <a:t> </a:t>
            </a:r>
            <a:r>
              <a:rPr lang="es-ES" sz="2400" dirty="0"/>
              <a:t>la constitución de entidades y empresas de la E.S. estableciendo una ruta de acompañamiento abierta que amplíe la información de emprendedores </a:t>
            </a:r>
            <a:r>
              <a:rPr lang="es-ES" sz="2400" dirty="0" smtClean="0"/>
              <a:t>que </a:t>
            </a:r>
            <a:r>
              <a:rPr lang="es-ES" sz="2400" dirty="0"/>
              <a:t>deseen mejorar su actual situación socioprofesional.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2400" dirty="0"/>
              <a:t>Que </a:t>
            </a:r>
            <a:r>
              <a:rPr lang="es-ES" sz="2400" dirty="0" smtClean="0"/>
              <a:t>los asesores y equipos técnicos se </a:t>
            </a:r>
            <a:r>
              <a:rPr lang="es-ES" sz="2400" dirty="0"/>
              <a:t>ganen rápidamente </a:t>
            </a:r>
            <a:r>
              <a:rPr lang="es-ES" sz="2400" dirty="0" smtClean="0"/>
              <a:t>la </a:t>
            </a:r>
            <a:r>
              <a:rPr lang="es-ES" sz="2400" dirty="0">
                <a:solidFill>
                  <a:srgbClr val="00B050"/>
                </a:solidFill>
              </a:rPr>
              <a:t>confianza</a:t>
            </a:r>
            <a:r>
              <a:rPr lang="es-ES" sz="2400" dirty="0"/>
              <a:t> de los emprendedores que les consulten o visiten.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s-ES" sz="2400" dirty="0"/>
              <a:t>Que tengan en </a:t>
            </a:r>
            <a:r>
              <a:rPr lang="es-ES" sz="2400" dirty="0">
                <a:solidFill>
                  <a:srgbClr val="00B050"/>
                </a:solidFill>
              </a:rPr>
              <a:t>un solo texto </a:t>
            </a:r>
            <a:r>
              <a:rPr lang="es-ES" sz="2400" dirty="0"/>
              <a:t>todas las diversas formas jurídicas de la E.S., para la mejor gestión documental y legal en el proceso de creación de empresas colectivas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4098" name="Picture 2" descr="Resultado de imagen de fa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1"/>
            <a:ext cx="2260073" cy="15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-2121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Oportunidades </a:t>
            </a:r>
            <a:r>
              <a:rPr lang="es-ES" sz="3200" b="1" dirty="0">
                <a:solidFill>
                  <a:srgbClr val="00B050"/>
                </a:solidFill>
              </a:rPr>
              <a:t>de la Guía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013" y="980728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es-E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dirigida 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emprendedores y emprendedoras colectivos.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Nace tras la publicación de la Ley de Soc. Cooperativas de Extremadura (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noviembre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BOE 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noviembre).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Comenzará a tener plena vigencia cuando entre en vigor la Ley de Soc. Cooperativas de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 enero de 2019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ya que modifica la Ley 8/2006 de Soc. Cooperativas Especiales de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(D.A. 9ª).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publicadas hasta la fecha por organizaciones empresariales sectoriales representativas de la E.S.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</a:t>
            </a:r>
            <a:r>
              <a:rPr lang="es-E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Guía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aglutina en un solo texto todas las formas jurídicas de Economía Social de Extremadura.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</a:t>
            </a:r>
            <a:r>
              <a:rPr lang="es-E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legislación vigente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Ha sido supervisada por la Dirección General de Economía </a:t>
            </a:r>
            <a:r>
              <a:rPr lang="es-ES" sz="2400" dirty="0" smtClean="0"/>
              <a:t>Social de Extremadura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015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0"/>
            <a:ext cx="8229600" cy="98072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Estructura </a:t>
            </a:r>
            <a:r>
              <a:rPr lang="es-ES" sz="3200" b="1" dirty="0">
                <a:solidFill>
                  <a:srgbClr val="00B050"/>
                </a:solidFill>
              </a:rPr>
              <a:t>de la Guía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013" y="98072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1ª</a:t>
            </a:r>
            <a:r>
              <a:rPr lang="es-ES" sz="2400" dirty="0" smtClean="0"/>
              <a:t>.- </a:t>
            </a:r>
            <a:r>
              <a:rPr lang="es-ES" sz="2400" dirty="0"/>
              <a:t>Se detallan las principales características de la Economía Social, la </a:t>
            </a:r>
            <a:r>
              <a:rPr lang="es-ES" sz="2400" dirty="0">
                <a:solidFill>
                  <a:srgbClr val="00B050"/>
                </a:solidFill>
              </a:rPr>
              <a:t>tipología de las entidades</a:t>
            </a:r>
            <a:r>
              <a:rPr lang="es-ES" sz="2400" dirty="0"/>
              <a:t> que actualmente la integran con sus claves fundamentales, la normativa básica que las regula y las ubicaciones de los registros públicos para inscribirlas oficialmente. </a:t>
            </a:r>
          </a:p>
          <a:p>
            <a:pPr algn="just"/>
            <a:r>
              <a:rPr lang="es-ES" sz="2400" b="1" dirty="0" smtClean="0"/>
              <a:t>2ª</a:t>
            </a:r>
            <a:r>
              <a:rPr lang="es-ES" sz="2400" dirty="0" smtClean="0"/>
              <a:t>.- </a:t>
            </a:r>
            <a:r>
              <a:rPr lang="es-ES" sz="2400" dirty="0"/>
              <a:t>Cuatro apartados </a:t>
            </a:r>
            <a:r>
              <a:rPr lang="es-ES" sz="2400" dirty="0" smtClean="0"/>
              <a:t>completan la </a:t>
            </a:r>
            <a:r>
              <a:rPr lang="es-ES" sz="2400" dirty="0"/>
              <a:t>publicación: </a:t>
            </a:r>
          </a:p>
          <a:p>
            <a:pPr algn="just"/>
            <a:r>
              <a:rPr lang="es-ES" sz="2400" dirty="0"/>
              <a:t>Uno, sobre las </a:t>
            </a:r>
            <a:r>
              <a:rPr lang="es-ES" sz="2400" dirty="0">
                <a:solidFill>
                  <a:srgbClr val="00B050"/>
                </a:solidFill>
              </a:rPr>
              <a:t>diversas formas jurídicas </a:t>
            </a:r>
            <a:r>
              <a:rPr lang="es-ES" sz="2400" dirty="0"/>
              <a:t>que pueden utilizar las personas que emprendan en Economía Social.</a:t>
            </a:r>
          </a:p>
          <a:p>
            <a:pPr algn="just"/>
            <a:r>
              <a:rPr lang="es-ES" sz="2400" dirty="0"/>
              <a:t>Dos, sobre los </a:t>
            </a:r>
            <a:r>
              <a:rPr lang="es-ES" sz="2400" dirty="0">
                <a:solidFill>
                  <a:srgbClr val="00B050"/>
                </a:solidFill>
              </a:rPr>
              <a:t>pasos iniciales </a:t>
            </a:r>
            <a:r>
              <a:rPr lang="es-ES" sz="2400" dirty="0"/>
              <a:t>en el venturoso camino del emprendizaje.</a:t>
            </a:r>
          </a:p>
          <a:p>
            <a:pPr algn="just"/>
            <a:r>
              <a:rPr lang="es-ES" sz="2400" dirty="0"/>
              <a:t>Tres, con </a:t>
            </a:r>
            <a:r>
              <a:rPr lang="es-ES" sz="2400" dirty="0">
                <a:solidFill>
                  <a:srgbClr val="00B050"/>
                </a:solidFill>
              </a:rPr>
              <a:t>tablas y gráficos </a:t>
            </a:r>
            <a:r>
              <a:rPr lang="es-ES" sz="2400" dirty="0"/>
              <a:t>sobre las cifras de las empresas constituidas en Extremadura en 2018.</a:t>
            </a:r>
          </a:p>
          <a:p>
            <a:pPr algn="just"/>
            <a:r>
              <a:rPr lang="es-ES" sz="2400" dirty="0"/>
              <a:t>Cuarto, un listado de </a:t>
            </a:r>
            <a:r>
              <a:rPr lang="es-ES" sz="2400" dirty="0">
                <a:solidFill>
                  <a:srgbClr val="00B050"/>
                </a:solidFill>
              </a:rPr>
              <a:t>enlaces de interés </a:t>
            </a:r>
            <a:r>
              <a:rPr lang="es-ES" sz="2400" dirty="0"/>
              <a:t>donde obtener más información sobre los trámites de constitución de entidades y empresas de E.S., tanto en </a:t>
            </a:r>
            <a:r>
              <a:rPr lang="es-ES" sz="2400" dirty="0" smtClean="0"/>
              <a:t>España como </a:t>
            </a:r>
            <a:r>
              <a:rPr lang="es-ES" sz="2400" dirty="0"/>
              <a:t>en </a:t>
            </a:r>
            <a:r>
              <a:rPr lang="es-ES" sz="2400" dirty="0" smtClean="0"/>
              <a:t>Extremadura.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718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Guión </a:t>
            </a:r>
            <a:r>
              <a:rPr lang="es-ES" sz="3200" b="1" dirty="0">
                <a:solidFill>
                  <a:srgbClr val="00B050"/>
                </a:solidFill>
              </a:rPr>
              <a:t>de la </a:t>
            </a:r>
            <a:r>
              <a:rPr lang="es-ES" sz="3200" b="1" dirty="0" smtClean="0">
                <a:solidFill>
                  <a:srgbClr val="00B050"/>
                </a:solidFill>
              </a:rPr>
              <a:t>Guía (1)</a:t>
            </a:r>
            <a:endParaRPr lang="es-ES" sz="3200" b="1" dirty="0">
              <a:solidFill>
                <a:srgbClr val="00B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93" y="1287510"/>
            <a:ext cx="66579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Guión </a:t>
            </a:r>
            <a:r>
              <a:rPr lang="es-ES" sz="3200" b="1" dirty="0">
                <a:solidFill>
                  <a:srgbClr val="00B050"/>
                </a:solidFill>
              </a:rPr>
              <a:t>de la </a:t>
            </a:r>
            <a:r>
              <a:rPr lang="es-ES" sz="3200" b="1" dirty="0" smtClean="0">
                <a:solidFill>
                  <a:srgbClr val="00B050"/>
                </a:solidFill>
              </a:rPr>
              <a:t>Guía (2)</a:t>
            </a:r>
            <a:endParaRPr lang="es-ES" sz="3200" b="1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42" y="3933056"/>
            <a:ext cx="6696075" cy="2524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03" y="1497748"/>
            <a:ext cx="64389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1" y="1484784"/>
            <a:ext cx="9009719" cy="380178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Algunas cifras de la Economía Social en Ex.</a:t>
            </a:r>
            <a:endParaRPr lang="es-E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" y="1484784"/>
            <a:ext cx="8969342" cy="37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2" y="1412776"/>
            <a:ext cx="9074864" cy="35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 rot="200374">
            <a:off x="798082" y="1273445"/>
            <a:ext cx="6174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dirty="0">
                <a:solidFill>
                  <a:srgbClr val="C00000"/>
                </a:solidFill>
                <a:cs typeface="Calibri" panose="020F0502020204030204" pitchFamily="34" charset="0"/>
              </a:rPr>
              <a:t>Publio Galán       </a:t>
            </a:r>
            <a:r>
              <a:rPr lang="es-ES" sz="2400" dirty="0">
                <a:solidFill>
                  <a:srgbClr val="C00000"/>
                </a:solidFill>
                <a:cs typeface="Calibri" panose="020F0502020204030204" pitchFamily="34" charset="0"/>
              </a:rPr>
              <a:t>  </a:t>
            </a:r>
            <a:r>
              <a:rPr lang="es-ES" sz="2400" dirty="0">
                <a:solidFill>
                  <a:srgbClr val="00B050"/>
                </a:solidFill>
                <a:cs typeface="Calibri" panose="020F0502020204030204" pitchFamily="34" charset="0"/>
              </a:rPr>
              <a:t>Sergio </a:t>
            </a:r>
            <a:r>
              <a:rPr lang="es-ES" sz="2400" dirty="0">
                <a:solidFill>
                  <a:srgbClr val="00B050"/>
                </a:solidFill>
                <a:cs typeface="Calibri" panose="020F0502020204030204" pitchFamily="34" charset="0"/>
              </a:rPr>
              <a:t>Aranda         </a:t>
            </a:r>
            <a:r>
              <a:rPr lang="es-ES" sz="2400" dirty="0">
                <a:solidFill>
                  <a:srgbClr val="C00000"/>
                </a:solidFill>
                <a:cs typeface="Calibri" panose="020F0502020204030204" pitchFamily="34" charset="0"/>
              </a:rPr>
              <a:t>Carlos Cano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91" y="2420888"/>
            <a:ext cx="1462909" cy="1557508"/>
          </a:xfrm>
          <a:prstGeom prst="rect">
            <a:avLst/>
          </a:prstGeom>
        </p:spPr>
      </p:pic>
      <p:pic>
        <p:nvPicPr>
          <p:cNvPr id="8195" name="20 Imagen" descr="premiograda_innovacionsoc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302">
            <a:off x="829923" y="1912365"/>
            <a:ext cx="5917079" cy="31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de portugal cora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17" y="5085184"/>
            <a:ext cx="1538790" cy="15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logo premio gr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14" y="5157192"/>
            <a:ext cx="1563664" cy="9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874125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¿Quiénes </a:t>
            </a:r>
            <a:r>
              <a:rPr lang="es-ES" sz="3200" b="1" dirty="0">
                <a:solidFill>
                  <a:srgbClr val="00B050"/>
                </a:solidFill>
              </a:rPr>
              <a:t>somos</a:t>
            </a:r>
            <a:r>
              <a:rPr lang="es-ES" sz="3200" b="1" dirty="0" smtClean="0">
                <a:solidFill>
                  <a:srgbClr val="00B050"/>
                </a:solidFill>
              </a:rPr>
              <a:t>?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14478" y="3978396"/>
            <a:ext cx="1491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Sociedad       Cooperativa</a:t>
            </a:r>
          </a:p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9487"/>
            <a:ext cx="5378383" cy="66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47637"/>
            <a:ext cx="49434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" y="764704"/>
            <a:ext cx="9089893" cy="38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5" y="1124744"/>
            <a:ext cx="882478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Novedades </a:t>
            </a:r>
            <a:r>
              <a:rPr lang="es-ES" sz="3200" b="1" dirty="0">
                <a:solidFill>
                  <a:srgbClr val="00B050"/>
                </a:solidFill>
              </a:rPr>
              <a:t>de la Ley de Soc. Cooperativas de Ex.</a:t>
            </a:r>
          </a:p>
        </p:txBody>
      </p:sp>
      <p:pic>
        <p:nvPicPr>
          <p:cNvPr id="4" name="Picture 2" descr="C:\Users\carmenmaria.moreno\AppData\Local\Microsoft\Windows\Temporary Internet Files\Content.Outlook\2SZAM2MS\PortadaLeyC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222617"/>
            <a:ext cx="3888433" cy="551875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5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Talento</a:t>
            </a:r>
            <a:r>
              <a:rPr lang="es-ES" sz="3200" b="1" dirty="0">
                <a:solidFill>
                  <a:srgbClr val="00B050"/>
                </a:solidFill>
              </a:rPr>
              <a:t>, </a:t>
            </a:r>
            <a:r>
              <a:rPr lang="es-ES" sz="3200" b="1" dirty="0" err="1">
                <a:solidFill>
                  <a:srgbClr val="00B050"/>
                </a:solidFill>
              </a:rPr>
              <a:t>ecointeligencia</a:t>
            </a:r>
            <a:r>
              <a:rPr lang="es-ES" sz="3200" b="1" dirty="0">
                <a:solidFill>
                  <a:srgbClr val="00B050"/>
                </a:solidFill>
              </a:rPr>
              <a:t> y </a:t>
            </a:r>
            <a:r>
              <a:rPr lang="es-ES" sz="3200" b="1" dirty="0" smtClean="0">
                <a:solidFill>
                  <a:srgbClr val="00B050"/>
                </a:solidFill>
              </a:rPr>
              <a:t>biodiversidad legal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7013" y="125963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riqueza de nuestra región está en las personas: el </a:t>
            </a:r>
            <a:r>
              <a:rPr lang="es-ES" sz="2400" dirty="0">
                <a:solidFill>
                  <a:srgbClr val="00B050"/>
                </a:solidFill>
              </a:rPr>
              <a:t>talento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 err="1">
                <a:solidFill>
                  <a:srgbClr val="00B050"/>
                </a:solidFill>
              </a:rPr>
              <a:t>Ecointeligencia</a:t>
            </a:r>
            <a:r>
              <a:rPr lang="es-ES" sz="2400" dirty="0"/>
              <a:t>: Si la riqueza de un territorio en la naturaleza está en su biodiversidad, la riqueza de un pueblo está en su talento y la </a:t>
            </a:r>
            <a:r>
              <a:rPr lang="es-ES" sz="2400" dirty="0">
                <a:solidFill>
                  <a:srgbClr val="00B050"/>
                </a:solidFill>
              </a:rPr>
              <a:t>biodiversidad social y jurídica </a:t>
            </a:r>
            <a:r>
              <a:rPr lang="es-ES" sz="2400" dirty="0"/>
              <a:t>con las que se expresa. </a:t>
            </a:r>
            <a:endParaRPr lang="es-ES" sz="2400" dirty="0" smtClean="0"/>
          </a:p>
          <a:p>
            <a:pPr algn="just"/>
            <a:r>
              <a:rPr lang="es-ES" sz="2400" dirty="0" smtClean="0"/>
              <a:t>Extremadura </a:t>
            </a:r>
            <a:r>
              <a:rPr lang="es-ES" sz="2400" dirty="0"/>
              <a:t>tras la reciente publicación de la </a:t>
            </a:r>
            <a:r>
              <a:rPr lang="es-ES" sz="2400" b="1" dirty="0"/>
              <a:t>Ley 9/2018 de Sociedades Cooperativas de Extremadura</a:t>
            </a:r>
            <a:r>
              <a:rPr lang="es-ES" sz="2400" dirty="0"/>
              <a:t> es una región más biodiversa y </a:t>
            </a:r>
            <a:r>
              <a:rPr lang="es-ES" sz="2400" dirty="0" err="1"/>
              <a:t>ecointeligente</a:t>
            </a:r>
            <a:r>
              <a:rPr lang="es-ES" sz="2400" dirty="0"/>
              <a:t> porque las nuevas figuras de la Economía Social extremeña harán que las personas que vivimos aquí estemos más concienciadas de la importancia de cuidar nuestro entorno </a:t>
            </a:r>
            <a:r>
              <a:rPr lang="es-ES" sz="2400" dirty="0" smtClean="0"/>
              <a:t>natural, para </a:t>
            </a:r>
            <a:r>
              <a:rPr lang="es-ES" sz="2400" dirty="0"/>
              <a:t>vivir mejor y obtener </a:t>
            </a:r>
            <a:r>
              <a:rPr lang="es-ES" sz="2400" dirty="0" smtClean="0"/>
              <a:t>más riqueza </a:t>
            </a:r>
            <a:r>
              <a:rPr lang="es-ES" sz="2400" dirty="0"/>
              <a:t>social.</a:t>
            </a:r>
          </a:p>
          <a:p>
            <a:pPr algn="just"/>
            <a:r>
              <a:rPr lang="es-ES" sz="2400" dirty="0" smtClean="0"/>
              <a:t>La Ley introduce </a:t>
            </a:r>
            <a:r>
              <a:rPr lang="es-ES" sz="2400" dirty="0">
                <a:solidFill>
                  <a:srgbClr val="00B050"/>
                </a:solidFill>
              </a:rPr>
              <a:t>nuevas fórmulas jurídicas </a:t>
            </a:r>
            <a:r>
              <a:rPr lang="es-ES" sz="2400" dirty="0"/>
              <a:t>que antes no teníamos en nuestra región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6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67544" y="1052736"/>
            <a:ext cx="520989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39553" y="1124744"/>
            <a:ext cx="518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TÍTULO II: </a:t>
            </a:r>
            <a:r>
              <a:rPr lang="es-ES" b="1" dirty="0" smtClean="0"/>
              <a:t>«CLASES </a:t>
            </a:r>
            <a:r>
              <a:rPr lang="es-ES" b="1" dirty="0" smtClean="0"/>
              <a:t>DE SOCIEDADES </a:t>
            </a:r>
            <a:r>
              <a:rPr lang="es-ES" b="1" dirty="0" smtClean="0"/>
              <a:t>COOPERATIVAS»</a:t>
            </a:r>
            <a:endParaRPr lang="es-ES" b="1" dirty="0"/>
          </a:p>
        </p:txBody>
      </p:sp>
      <p:sp>
        <p:nvSpPr>
          <p:cNvPr id="6" name="5 Abrir corchete"/>
          <p:cNvSpPr/>
          <p:nvPr/>
        </p:nvSpPr>
        <p:spPr>
          <a:xfrm>
            <a:off x="1043608" y="1916832"/>
            <a:ext cx="216024" cy="4680520"/>
          </a:xfrm>
          <a:prstGeom prst="leftBracke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1522" y="188640"/>
            <a:ext cx="49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Tipología jurídica novedosa </a:t>
            </a:r>
            <a:endPara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31640" y="1779687"/>
            <a:ext cx="430791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Normas </a:t>
            </a:r>
            <a:r>
              <a:rPr lang="es-ES" dirty="0" smtClean="0"/>
              <a:t>comunes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Sociedades cooperativas agroalimentarias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smtClean="0"/>
              <a:t>De transportistas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servicios empresariales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De profesionales</a:t>
            </a:r>
          </a:p>
          <a:p>
            <a:pPr>
              <a:buFontTx/>
              <a:buChar char="-"/>
            </a:pPr>
            <a:r>
              <a:rPr lang="es-ES" dirty="0" smtClean="0"/>
              <a:t> De trabajo asociado</a:t>
            </a:r>
          </a:p>
          <a:p>
            <a:pPr>
              <a:buFontTx/>
              <a:buChar char="-"/>
            </a:pPr>
            <a:r>
              <a:rPr lang="es-ES" dirty="0" smtClean="0"/>
              <a:t> De explotación comunitaria de la tierra</a:t>
            </a:r>
          </a:p>
          <a:p>
            <a:pPr>
              <a:buFontTx/>
              <a:buChar char="-"/>
            </a:pPr>
            <a:r>
              <a:rPr lang="es-ES" dirty="0" smtClean="0"/>
              <a:t> De consumidores y usuarios</a:t>
            </a:r>
          </a:p>
          <a:p>
            <a:pPr>
              <a:buFontTx/>
              <a:buChar char="-"/>
            </a:pPr>
            <a:r>
              <a:rPr lang="es-ES" dirty="0" smtClean="0"/>
              <a:t> De viviendas</a:t>
            </a:r>
          </a:p>
          <a:p>
            <a:pPr>
              <a:buFontTx/>
              <a:buChar char="-"/>
            </a:pPr>
            <a:r>
              <a:rPr lang="es-ES" dirty="0" smtClean="0"/>
              <a:t> Sanitarias</a:t>
            </a:r>
          </a:p>
          <a:p>
            <a:pPr>
              <a:buFontTx/>
              <a:buChar char="-"/>
            </a:pPr>
            <a:r>
              <a:rPr lang="es-ES" dirty="0" smtClean="0"/>
              <a:t> De enseñanza</a:t>
            </a:r>
          </a:p>
          <a:p>
            <a:pPr>
              <a:buFontTx/>
              <a:buChar char="-"/>
            </a:pPr>
            <a:r>
              <a:rPr lang="es-ES" dirty="0" smtClean="0"/>
              <a:t> De seguros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iniciativa social e integración social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impulso empresarial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Integrales</a:t>
            </a: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Juveniles</a:t>
            </a:r>
            <a:endParaRPr lang="es-E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Mixtas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56177" y="2132857"/>
            <a:ext cx="2239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</a:rPr>
              <a:t>CAMBIO DE NOMBRE</a:t>
            </a:r>
            <a:endParaRPr lang="es-E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Cerrar corchete"/>
          <p:cNvSpPr/>
          <p:nvPr/>
        </p:nvSpPr>
        <p:spPr>
          <a:xfrm>
            <a:off x="5796136" y="2132856"/>
            <a:ext cx="72008" cy="360040"/>
          </a:xfrm>
          <a:prstGeom prst="rightBracke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6084168" y="2060848"/>
            <a:ext cx="2160240" cy="4320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errar corchete"/>
          <p:cNvSpPr/>
          <p:nvPr/>
        </p:nvSpPr>
        <p:spPr>
          <a:xfrm>
            <a:off x="4283968" y="2780928"/>
            <a:ext cx="144016" cy="432048"/>
          </a:xfrm>
          <a:prstGeom prst="rightBracke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788024" y="2802415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</a:rPr>
              <a:t>ANTIGUAS COOPERATIVAS DE SERVICIOS</a:t>
            </a:r>
            <a:endParaRPr lang="es-E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16016" y="2780928"/>
            <a:ext cx="3744416" cy="43204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796136" y="5717866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NUEVAS CLASES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17 Cerrar corchete"/>
          <p:cNvSpPr/>
          <p:nvPr/>
        </p:nvSpPr>
        <p:spPr>
          <a:xfrm>
            <a:off x="5436097" y="5157193"/>
            <a:ext cx="45719" cy="1368152"/>
          </a:xfrm>
          <a:prstGeom prst="rightBracke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5788668" y="5517231"/>
            <a:ext cx="2671764" cy="80138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 descr="C:\Users\carmenmaria.moreno\AppData\Local\Microsoft\Windows\Temporary Internet Files\Content.Outlook\2SZAM2MS\PortadaLeyC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47557"/>
            <a:ext cx="1152127" cy="163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2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 descr="Resultado de imagen de mujeres jovenes emprended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33" y="1408705"/>
            <a:ext cx="5616624" cy="538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CuadroTexto 1"/>
          <p:cNvSpPr txBox="1">
            <a:spLocks noChangeArrowheads="1"/>
          </p:cNvSpPr>
          <p:nvPr/>
        </p:nvSpPr>
        <p:spPr bwMode="auto">
          <a:xfrm>
            <a:off x="107951" y="1412875"/>
            <a:ext cx="3455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Capital de inicio:</a:t>
            </a:r>
          </a:p>
          <a:p>
            <a:r>
              <a:rPr lang="es-ES" b="1" dirty="0">
                <a:solidFill>
                  <a:srgbClr val="00B050"/>
                </a:solidFill>
              </a:rPr>
              <a:t>300 euros</a:t>
            </a:r>
          </a:p>
          <a:p>
            <a:endParaRPr lang="es-ES" b="1" dirty="0"/>
          </a:p>
          <a:p>
            <a:r>
              <a:rPr lang="es-ES" b="1" dirty="0">
                <a:solidFill>
                  <a:schemeClr val="tx1"/>
                </a:solidFill>
              </a:rPr>
              <a:t>Número de socios-as:</a:t>
            </a:r>
          </a:p>
          <a:p>
            <a:r>
              <a:rPr lang="es-ES" b="1" dirty="0">
                <a:solidFill>
                  <a:srgbClr val="D60093"/>
                </a:solidFill>
              </a:rPr>
              <a:t>3, al menos dos jóvenes entre </a:t>
            </a:r>
            <a:r>
              <a:rPr lang="es-ES" b="1" dirty="0" smtClean="0">
                <a:solidFill>
                  <a:srgbClr val="D60093"/>
                </a:solidFill>
              </a:rPr>
              <a:t>16</a:t>
            </a:r>
          </a:p>
          <a:p>
            <a:r>
              <a:rPr lang="es-ES" b="1" dirty="0" smtClean="0">
                <a:solidFill>
                  <a:srgbClr val="D60093"/>
                </a:solidFill>
              </a:rPr>
              <a:t>y </a:t>
            </a:r>
            <a:r>
              <a:rPr lang="es-ES" b="1" dirty="0">
                <a:solidFill>
                  <a:srgbClr val="D60093"/>
                </a:solidFill>
              </a:rPr>
              <a:t>30 años.</a:t>
            </a:r>
          </a:p>
          <a:p>
            <a:endParaRPr lang="es-ES" b="1" dirty="0"/>
          </a:p>
          <a:p>
            <a:r>
              <a:rPr lang="es-ES" b="1" dirty="0">
                <a:solidFill>
                  <a:schemeClr val="tx1"/>
                </a:solidFill>
              </a:rPr>
              <a:t>Obligación:</a:t>
            </a:r>
          </a:p>
          <a:p>
            <a:r>
              <a:rPr lang="es-ES" b="1" dirty="0">
                <a:solidFill>
                  <a:srgbClr val="00B050"/>
                </a:solidFill>
              </a:rPr>
              <a:t>Pasar a cooperativa general o especial a los cinco años</a:t>
            </a:r>
          </a:p>
          <a:p>
            <a:endParaRPr lang="es-ES" b="1" dirty="0"/>
          </a:p>
          <a:p>
            <a:r>
              <a:rPr lang="es-ES" b="1" dirty="0">
                <a:solidFill>
                  <a:schemeClr val="tx1"/>
                </a:solidFill>
              </a:rPr>
              <a:t>Ayudas y subvenciones:</a:t>
            </a:r>
          </a:p>
          <a:p>
            <a:r>
              <a:rPr lang="es-ES" b="1" dirty="0">
                <a:solidFill>
                  <a:srgbClr val="D60093"/>
                </a:solidFill>
              </a:rPr>
              <a:t>Desde 10.000 a 12.500 €</a:t>
            </a:r>
          </a:p>
          <a:p>
            <a:endParaRPr lang="es-ES" b="1" dirty="0"/>
          </a:p>
          <a:p>
            <a:r>
              <a:rPr lang="es-ES" b="1" dirty="0">
                <a:solidFill>
                  <a:schemeClr val="tx1"/>
                </a:solidFill>
              </a:rPr>
              <a:t>Impuestos:</a:t>
            </a:r>
          </a:p>
          <a:p>
            <a:r>
              <a:rPr lang="es-ES" b="1" dirty="0">
                <a:solidFill>
                  <a:srgbClr val="00B050"/>
                </a:solidFill>
              </a:rPr>
              <a:t>Impuesto de Sociedades e </a:t>
            </a:r>
            <a:r>
              <a:rPr lang="es-ES" b="1" dirty="0" smtClean="0">
                <a:solidFill>
                  <a:srgbClr val="00B050"/>
                </a:solidFill>
              </a:rPr>
              <a:t>I.V.A. </a:t>
            </a:r>
            <a:r>
              <a:rPr lang="es-ES" b="1" dirty="0">
                <a:solidFill>
                  <a:srgbClr val="00B050"/>
                </a:solidFill>
              </a:rPr>
              <a:t>(hay sectores exentos)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00B050"/>
                </a:solidFill>
              </a:rPr>
              <a:t>Cooperativas juveniles: ventajas</a:t>
            </a:r>
            <a:endParaRPr lang="es-E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93610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La Guía </a:t>
            </a:r>
            <a:r>
              <a:rPr lang="es-ES" sz="3200" b="1" dirty="0" smtClean="0">
                <a:solidFill>
                  <a:srgbClr val="00B050"/>
                </a:solidFill>
              </a:rPr>
              <a:t>madre ha </a:t>
            </a:r>
            <a:r>
              <a:rPr lang="es-ES" sz="3200" b="1" dirty="0" smtClean="0">
                <a:solidFill>
                  <a:srgbClr val="00B050"/>
                </a:solidFill>
              </a:rPr>
              <a:t>parido una mini-guía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257" y="1052736"/>
            <a:ext cx="4032448" cy="56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Perfil </a:t>
            </a:r>
            <a:r>
              <a:rPr lang="es-ES" sz="3200" b="1" dirty="0">
                <a:solidFill>
                  <a:srgbClr val="00B050"/>
                </a:solidFill>
              </a:rPr>
              <a:t>del socio-a de una Entidad de Economía Social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77013" y="1259632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/>
          </a:p>
          <a:p>
            <a:pPr algn="just"/>
            <a:r>
              <a:rPr lang="es-ES" sz="2400" dirty="0"/>
              <a:t>Las personas emprendedoras en E.S. deberán reunir una serie de características y asumir las </a:t>
            </a:r>
            <a:r>
              <a:rPr lang="es-ES" sz="2400" dirty="0">
                <a:solidFill>
                  <a:srgbClr val="00B050"/>
                </a:solidFill>
              </a:rPr>
              <a:t>responsabilidades</a:t>
            </a:r>
            <a:r>
              <a:rPr lang="es-ES" sz="2400" dirty="0"/>
              <a:t> y tareas que, en el proyecto empresarial, se les van a exigir y a las que deberán enfrentarse. De tal manera, que deberán poner al servicio del proyecto empresarial común sus </a:t>
            </a:r>
            <a:r>
              <a:rPr lang="es-ES" sz="2400" dirty="0">
                <a:solidFill>
                  <a:srgbClr val="00B050"/>
                </a:solidFill>
              </a:rPr>
              <a:t>mejores cualidades</a:t>
            </a:r>
            <a:r>
              <a:rPr lang="es-ES" sz="2400" dirty="0"/>
              <a:t>, que pueden ser innatas, pero que también pueden adquirirse, desarrollarse y perfeccionarse con </a:t>
            </a:r>
            <a:r>
              <a:rPr lang="es-ES" sz="2400" dirty="0">
                <a:solidFill>
                  <a:srgbClr val="00B050"/>
                </a:solidFill>
              </a:rPr>
              <a:t>formación</a:t>
            </a:r>
            <a:r>
              <a:rPr lang="es-ES" sz="2400" dirty="0"/>
              <a:t>, </a:t>
            </a:r>
            <a:r>
              <a:rPr lang="es-ES" sz="2400" dirty="0">
                <a:solidFill>
                  <a:srgbClr val="00B050"/>
                </a:solidFill>
              </a:rPr>
              <a:t>experiencia</a:t>
            </a:r>
            <a:r>
              <a:rPr lang="es-ES" sz="2400" dirty="0"/>
              <a:t> y </a:t>
            </a:r>
            <a:r>
              <a:rPr lang="es-ES" sz="2400" dirty="0">
                <a:solidFill>
                  <a:srgbClr val="00B050"/>
                </a:solidFill>
              </a:rPr>
              <a:t>afán de superación</a:t>
            </a:r>
            <a:r>
              <a:rPr lang="es-ES" sz="2400" dirty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Las </a:t>
            </a:r>
            <a:r>
              <a:rPr lang="es-ES" sz="2400" dirty="0"/>
              <a:t>personas que forman una entidad de Economía Social deben </a:t>
            </a:r>
            <a:r>
              <a:rPr lang="es-ES" sz="2400" dirty="0">
                <a:solidFill>
                  <a:srgbClr val="00B050"/>
                </a:solidFill>
              </a:rPr>
              <a:t>complementarse</a:t>
            </a:r>
            <a:r>
              <a:rPr lang="es-ES" sz="2400" dirty="0"/>
              <a:t>, trabajar de forma colaborativa, apoyarse mutuamente y aprender a dar lo mejor de sí mismas y saber sacar lo mejor de las demás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92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Agradecimientos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32839" y="47971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Dirección General de Economía Social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Equipo del proyecto EFES y a todos los socios del programa</a:t>
            </a:r>
            <a:endParaRPr lang="es-ES" sz="2400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61" y="3068960"/>
            <a:ext cx="5400040" cy="15728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39" y="1439359"/>
            <a:ext cx="7992888" cy="11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M</a:t>
            </a:r>
            <a:r>
              <a:rPr lang="es-ES" sz="3200" b="1" dirty="0" smtClean="0">
                <a:solidFill>
                  <a:srgbClr val="00B050"/>
                </a:solidFill>
              </a:rPr>
              <a:t>is recomendaciones para emprendedores…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657485E-8E69-4A09-902F-B7DD9940B474}"/>
              </a:ext>
            </a:extLst>
          </p:cNvPr>
          <p:cNvSpPr txBox="1"/>
          <p:nvPr/>
        </p:nvSpPr>
        <p:spPr>
          <a:xfrm>
            <a:off x="474682" y="1259632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Facilitar el camino, usando </a:t>
            </a:r>
            <a:r>
              <a:rPr lang="es-ES" sz="2800" dirty="0" smtClean="0"/>
              <a:t>el </a:t>
            </a:r>
            <a:r>
              <a:rPr lang="es-ES" sz="2800" dirty="0"/>
              <a:t>sentido común:</a:t>
            </a:r>
          </a:p>
          <a:p>
            <a:pPr algn="just"/>
            <a:endParaRPr lang="es-ES" sz="4000" dirty="0" smtClean="0">
              <a:solidFill>
                <a:srgbClr val="008080"/>
              </a:solidFill>
            </a:endParaRPr>
          </a:p>
          <a:p>
            <a:pPr algn="just"/>
            <a:r>
              <a:rPr lang="es-ES" sz="4000" dirty="0" smtClean="0">
                <a:solidFill>
                  <a:srgbClr val="008080"/>
                </a:solidFill>
              </a:rPr>
              <a:t>No haciendo daño a nadie</a:t>
            </a:r>
          </a:p>
          <a:p>
            <a:pPr algn="just"/>
            <a:endParaRPr lang="es-ES" sz="4000" dirty="0">
              <a:solidFill>
                <a:srgbClr val="008080"/>
              </a:solidFill>
            </a:endParaRPr>
          </a:p>
          <a:p>
            <a:pPr algn="just"/>
            <a:r>
              <a:rPr lang="es-ES" sz="4000" dirty="0" smtClean="0">
                <a:solidFill>
                  <a:srgbClr val="008080"/>
                </a:solidFill>
              </a:rPr>
              <a:t>Dando a cada uno lo suyo</a:t>
            </a:r>
          </a:p>
          <a:p>
            <a:pPr algn="just"/>
            <a:endParaRPr lang="es-ES" sz="4000" dirty="0">
              <a:solidFill>
                <a:srgbClr val="008080"/>
              </a:solidFill>
            </a:endParaRPr>
          </a:p>
          <a:p>
            <a:pPr algn="just"/>
            <a:r>
              <a:rPr lang="es-ES" sz="4000" dirty="0" smtClean="0">
                <a:solidFill>
                  <a:srgbClr val="008080"/>
                </a:solidFill>
              </a:rPr>
              <a:t>Viviendo honestamente</a:t>
            </a:r>
          </a:p>
          <a:p>
            <a:pPr algn="r"/>
            <a:endParaRPr lang="es-ES" sz="2800" dirty="0" smtClean="0"/>
          </a:p>
          <a:p>
            <a:pPr algn="r"/>
            <a:r>
              <a:rPr lang="es-ES" sz="2000" dirty="0" err="1" smtClean="0"/>
              <a:t>Domicio</a:t>
            </a:r>
            <a:r>
              <a:rPr lang="es-ES" sz="2000" dirty="0" smtClean="0"/>
              <a:t> </a:t>
            </a:r>
            <a:r>
              <a:rPr lang="es-ES" sz="2000" dirty="0" smtClean="0"/>
              <a:t>Ulpiano - </a:t>
            </a:r>
            <a:r>
              <a:rPr lang="es-ES" sz="2000" i="1" dirty="0" smtClean="0"/>
              <a:t>jurista romano</a:t>
            </a:r>
            <a:endParaRPr lang="es-ES" sz="2000" i="1" dirty="0"/>
          </a:p>
        </p:txBody>
      </p:sp>
      <p:pic>
        <p:nvPicPr>
          <p:cNvPr id="5" name="Picture 2" descr="Resultado de imagen de jurista Ulp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20">
            <a:off x="6530484" y="2227909"/>
            <a:ext cx="2190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6041535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El </a:t>
            </a:r>
            <a:r>
              <a:rPr lang="es-ES" sz="3200" b="1" dirty="0">
                <a:solidFill>
                  <a:srgbClr val="00B050"/>
                </a:solidFill>
              </a:rPr>
              <a:t>futuro de la Guía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7088" y="1270327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El texto necesita </a:t>
            </a:r>
            <a:r>
              <a:rPr lang="es-ES" sz="2400" dirty="0">
                <a:solidFill>
                  <a:srgbClr val="00B050"/>
                </a:solidFill>
              </a:rPr>
              <a:t>mejora continua</a:t>
            </a:r>
            <a:r>
              <a:rPr lang="es-ES" sz="2400" dirty="0"/>
              <a:t>, </a:t>
            </a:r>
            <a:r>
              <a:rPr lang="es-ES" sz="2400" dirty="0" smtClean="0"/>
              <a:t>adaptarse </a:t>
            </a:r>
            <a:r>
              <a:rPr lang="es-ES" sz="2400" dirty="0"/>
              <a:t>a la legislación y la evolución que deberá alcanzar la E.S., conectándose a las fórmulas de financiación alternativa que ya existen y las que están naciendo mientras estamos en esta Jornada.</a:t>
            </a:r>
          </a:p>
          <a:p>
            <a:endParaRPr lang="es-ES" b="1" dirty="0" smtClean="0"/>
          </a:p>
          <a:p>
            <a:r>
              <a:rPr lang="es-ES" sz="2400" b="1" dirty="0" smtClean="0"/>
              <a:t>¿</a:t>
            </a:r>
            <a:r>
              <a:rPr lang="es-ES" sz="2400" b="1" dirty="0"/>
              <a:t>Cómo hacerla llegar a las potenciales personas destinatarias?</a:t>
            </a:r>
          </a:p>
          <a:p>
            <a:r>
              <a:rPr lang="es-ES" sz="2400" dirty="0" smtClean="0"/>
              <a:t>	+ </a:t>
            </a:r>
            <a:r>
              <a:rPr lang="es-ES" sz="2400" dirty="0">
                <a:solidFill>
                  <a:srgbClr val="00B050"/>
                </a:solidFill>
              </a:rPr>
              <a:t>Información</a:t>
            </a:r>
          </a:p>
          <a:p>
            <a:r>
              <a:rPr lang="es-ES" sz="2400" dirty="0" smtClean="0"/>
              <a:t>	+ </a:t>
            </a:r>
            <a:r>
              <a:rPr lang="es-ES" sz="2400" dirty="0">
                <a:solidFill>
                  <a:srgbClr val="00B050"/>
                </a:solidFill>
              </a:rPr>
              <a:t>Formación:</a:t>
            </a:r>
          </a:p>
          <a:p>
            <a:pPr marL="1887538" lvl="0" indent="179388">
              <a:buFont typeface="Arial" panose="020B0604020202020204" pitchFamily="34" charset="0"/>
              <a:buChar char="•"/>
            </a:pPr>
            <a:r>
              <a:rPr lang="es-ES" sz="2400" dirty="0" smtClean="0"/>
              <a:t> Jornadas</a:t>
            </a:r>
            <a:endParaRPr lang="es-ES" sz="2400" dirty="0"/>
          </a:p>
          <a:p>
            <a:pPr marL="1887538" lvl="0" indent="179388">
              <a:buFont typeface="Arial" panose="020B0604020202020204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Cursos (presenciales/on-line)</a:t>
            </a:r>
            <a:endParaRPr lang="es-ES" sz="2400" dirty="0"/>
          </a:p>
          <a:p>
            <a:pPr marL="1887538" lvl="0" indent="179388">
              <a:buFont typeface="Arial" panose="020B0604020202020204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Seminarios</a:t>
            </a:r>
            <a:endParaRPr lang="es-ES" sz="2400" dirty="0"/>
          </a:p>
          <a:p>
            <a:pPr marL="1887538" lvl="0" indent="179388">
              <a:buFont typeface="Arial" panose="020B0604020202020204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Congresos</a:t>
            </a:r>
            <a:endParaRPr lang="es-ES" sz="2400" dirty="0"/>
          </a:p>
          <a:p>
            <a:r>
              <a:rPr lang="es-ES" sz="2400" dirty="0" smtClean="0"/>
              <a:t>	+ </a:t>
            </a:r>
            <a:r>
              <a:rPr lang="es-ES" sz="2400" dirty="0">
                <a:solidFill>
                  <a:srgbClr val="00B050"/>
                </a:solidFill>
              </a:rPr>
              <a:t>Sensibilización</a:t>
            </a:r>
          </a:p>
          <a:p>
            <a:r>
              <a:rPr lang="es-ES" sz="2400" dirty="0" smtClean="0"/>
              <a:t>	+ </a:t>
            </a:r>
            <a:r>
              <a:rPr lang="es-ES" sz="2400" dirty="0" smtClean="0">
                <a:solidFill>
                  <a:srgbClr val="00B050"/>
                </a:solidFill>
              </a:rPr>
              <a:t>Unión</a:t>
            </a:r>
            <a:endParaRPr lang="es-ES" sz="2400" dirty="0">
              <a:solidFill>
                <a:srgbClr val="00B05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516216" y="0"/>
            <a:ext cx="2079097" cy="1270327"/>
            <a:chOff x="260655" y="1124744"/>
            <a:chExt cx="8429625" cy="570263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655" y="1398130"/>
              <a:ext cx="8429625" cy="542925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383900" y="481630"/>
              <a:ext cx="411163" cy="169739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251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0"/>
            <a:ext cx="8229600" cy="1018944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Frase final para la reflexión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4681" y="1135576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Quiero terminar con la frase de una prodigiosa mujer</a:t>
            </a:r>
          </a:p>
          <a:p>
            <a:pPr algn="just"/>
            <a:endParaRPr lang="es-ES" sz="2400" dirty="0"/>
          </a:p>
          <a:p>
            <a:pPr algn="ctr"/>
            <a:r>
              <a:rPr lang="es-ES" sz="2400" dirty="0" smtClean="0"/>
              <a:t>«</a:t>
            </a:r>
            <a:r>
              <a:rPr lang="es-ES" sz="3600" dirty="0">
                <a:solidFill>
                  <a:srgbClr val="008080"/>
                </a:solidFill>
              </a:rPr>
              <a:t>Las fuerzas que se unen para el bien no se suman, se multiplican</a:t>
            </a:r>
            <a:r>
              <a:rPr lang="es-ES" sz="2400" dirty="0"/>
              <a:t>».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pPr algn="ctr"/>
            <a:r>
              <a:rPr lang="es-ES" sz="2400" dirty="0"/>
              <a:t>	</a:t>
            </a:r>
            <a:r>
              <a:rPr lang="es-ES" sz="2400" dirty="0" smtClean="0"/>
              <a:t>				Concepción Arenal</a:t>
            </a:r>
            <a:endParaRPr lang="es-ES" sz="2400" dirty="0"/>
          </a:p>
        </p:txBody>
      </p:sp>
      <p:pic>
        <p:nvPicPr>
          <p:cNvPr id="5122" name="Picture 2" descr="Resultado de imagen de dibujo concepciÃ³n are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79" y="3284984"/>
            <a:ext cx="4623540" cy="28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862"/>
            <a:ext cx="6228184" cy="46711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5576" y="1369247"/>
            <a:ext cx="785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8080"/>
                </a:solidFill>
              </a:rPr>
              <a:t>Muchas gracias por vuestra atención.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40" y="189960"/>
            <a:ext cx="4908375" cy="729803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 rot="1620317">
            <a:off x="4701859" y="3455903"/>
            <a:ext cx="3933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Publio Galán Mosquero</a:t>
            </a:r>
          </a:p>
          <a:p>
            <a:pPr algn="ctr"/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</a:rPr>
              <a:t>publio@emprendiciencia.com</a:t>
            </a:r>
            <a:endParaRPr lang="es-E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527">
            <a:off x="6720116" y="5134734"/>
            <a:ext cx="1458271" cy="15525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9552" y="28498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:-)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1807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Trabajo </a:t>
            </a:r>
            <a:r>
              <a:rPr lang="es-ES" sz="3200" b="1" dirty="0">
                <a:solidFill>
                  <a:srgbClr val="00B050"/>
                </a:solidFill>
              </a:rPr>
              <a:t>en equipo durante la </a:t>
            </a:r>
            <a:r>
              <a:rPr lang="es-ES" sz="3200" b="1" dirty="0" smtClean="0">
                <a:solidFill>
                  <a:srgbClr val="00B050"/>
                </a:solidFill>
              </a:rPr>
              <a:t>redacción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7013" y="1484784"/>
            <a:ext cx="84249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Reuniones (1, 2, 3</a:t>
            </a:r>
            <a:r>
              <a:rPr lang="es-ES" sz="2400" dirty="0" smtClean="0"/>
              <a:t>,… 10</a:t>
            </a:r>
            <a:r>
              <a:rPr lang="es-ES" sz="2400" baseline="30000" dirty="0" smtClean="0"/>
              <a:t>n</a:t>
            </a:r>
            <a:r>
              <a:rPr lang="es-ES" sz="2400" dirty="0" smtClean="0"/>
              <a:t>)</a:t>
            </a:r>
            <a:endParaRPr lang="es-ES" sz="2400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Compartir textos desde el guion inicial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Leer, leer y volver a releer…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Y cafés, (1, 2, 3</a:t>
            </a:r>
            <a:r>
              <a:rPr lang="es-ES" sz="2400" dirty="0" smtClean="0"/>
              <a:t>,… 10</a:t>
            </a:r>
            <a:r>
              <a:rPr lang="es-ES" sz="2400" baseline="30000" dirty="0" smtClean="0"/>
              <a:t>n</a:t>
            </a:r>
            <a:r>
              <a:rPr lang="es-ES" sz="2400" dirty="0" smtClean="0"/>
              <a:t>), </a:t>
            </a:r>
            <a:r>
              <a:rPr lang="es-ES" sz="2400" dirty="0"/>
              <a:t>muchos cafés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Escribir, reescribir y volver a escribir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Algunas discusiones, ¡muchas más colaboraciones</a:t>
            </a:r>
            <a:r>
              <a:rPr lang="es-ES" sz="2400" dirty="0" smtClean="0"/>
              <a:t>!</a:t>
            </a:r>
            <a:endParaRPr lang="es-ES" sz="2400" dirty="0"/>
          </a:p>
        </p:txBody>
      </p:sp>
      <p:pic>
        <p:nvPicPr>
          <p:cNvPr id="2050" name="Picture 2" descr="Resultado de imagen de taza de cafe bar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977">
            <a:off x="5323935" y="2596935"/>
            <a:ext cx="3487034" cy="19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79208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Los comienzos…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3749" y="102797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Adjudicación pública conforme a la LCSP, noviembre de </a:t>
            </a:r>
            <a:r>
              <a:rPr lang="es-ES" sz="2400" dirty="0" smtClean="0"/>
              <a:t>2017:</a:t>
            </a:r>
            <a:endParaRPr lang="es-ES" sz="2400" dirty="0" smtClean="0"/>
          </a:p>
          <a:p>
            <a:pPr algn="just"/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Estudio Prospectivo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Guía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Sorpresa </a:t>
            </a:r>
            <a:r>
              <a:rPr lang="es-ES" sz="2400" dirty="0" smtClean="0"/>
              <a:t>final</a:t>
            </a:r>
            <a:endParaRPr lang="es-ES" sz="2400" dirty="0"/>
          </a:p>
        </p:txBody>
      </p:sp>
      <p:pic>
        <p:nvPicPr>
          <p:cNvPr id="1026" name="Picture 2" descr="Resultado de imagen de POLLITO SALIENDO DEL CASCA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56">
            <a:off x="3203848" y="2492896"/>
            <a:ext cx="5388001" cy="40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79208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Los criterios…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7012" y="1196752"/>
            <a:ext cx="8515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     ¿Riqueza </a:t>
            </a:r>
            <a:r>
              <a:rPr lang="es-ES" sz="2400" b="1" dirty="0"/>
              <a:t>económica </a:t>
            </a:r>
            <a:r>
              <a:rPr lang="es-ES" sz="2400" b="1" dirty="0" smtClean="0"/>
              <a:t>o riqueza social?</a:t>
            </a:r>
            <a:endParaRPr lang="es-ES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Noticia: </a:t>
            </a:r>
            <a:r>
              <a:rPr lang="es-ES" sz="2400" dirty="0"/>
              <a:t>«</a:t>
            </a:r>
            <a:r>
              <a:rPr lang="es-E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1% de la población mundial tiene el 99% de la riqueza económica</a:t>
            </a:r>
            <a:r>
              <a:rPr lang="es-ES" sz="2400" dirty="0"/>
              <a:t>». Son tan pocos los superricos que cabrían todos en un </a:t>
            </a:r>
            <a:r>
              <a:rPr lang="es-ES" sz="2400" dirty="0" smtClean="0"/>
              <a:t>autobús: 62. </a:t>
            </a:r>
            <a:r>
              <a:rPr lang="es-ES" sz="2400" dirty="0" smtClean="0">
                <a:sym typeface="Wingdings" panose="05000000000000000000" pitchFamily="2" charset="2"/>
              </a:rPr>
              <a:t> inmoralidad de la desigualdad.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¿Dónde anda el pº de justicia </a:t>
            </a:r>
            <a:r>
              <a:rPr lang="es-ES" sz="2400" dirty="0"/>
              <a:t>social </a:t>
            </a:r>
            <a:r>
              <a:rPr lang="es-ES" sz="2400" dirty="0" smtClean="0"/>
              <a:t>que </a:t>
            </a:r>
            <a:r>
              <a:rPr lang="es-ES" sz="2400" dirty="0"/>
              <a:t>blinda nuestra </a:t>
            </a:r>
            <a:r>
              <a:rPr lang="es-ES" sz="2400" dirty="0" smtClean="0"/>
              <a:t>CE?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Frente a la </a:t>
            </a:r>
            <a:r>
              <a:rPr lang="es-ES" sz="2400" dirty="0" smtClean="0"/>
              <a:t>falta de ética cada </a:t>
            </a:r>
            <a:r>
              <a:rPr lang="es-ES" sz="2400" dirty="0"/>
              <a:t>vez más personas </a:t>
            </a:r>
            <a:r>
              <a:rPr lang="es-ES" sz="2400" dirty="0" smtClean="0"/>
              <a:t>hablamos </a:t>
            </a:r>
            <a:r>
              <a:rPr lang="es-ES" sz="2400" dirty="0"/>
              <a:t>de generar «</a:t>
            </a:r>
            <a:r>
              <a:rPr lang="es-ES" sz="2400" dirty="0">
                <a:solidFill>
                  <a:srgbClr val="00B050"/>
                </a:solidFill>
              </a:rPr>
              <a:t>riqueza social</a:t>
            </a:r>
            <a:r>
              <a:rPr lang="es-ES" sz="2400" dirty="0"/>
              <a:t>», entendida como la capacidad de </a:t>
            </a:r>
            <a:r>
              <a:rPr lang="es-MX" sz="2400" dirty="0"/>
              <a:t>generar bienestar, paz y prosperidad </a:t>
            </a:r>
            <a:r>
              <a:rPr lang="es-MX" sz="2400" dirty="0" smtClean="0"/>
              <a:t>aplicando </a:t>
            </a:r>
            <a:r>
              <a:rPr lang="es-MX" sz="2400" dirty="0"/>
              <a:t>nuestros dones y talentos en la satisfacción de necesidades que requieren las personas que nos rodean (=la sociedad).</a:t>
            </a:r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Lo ideal: hablar </a:t>
            </a:r>
            <a:r>
              <a:rPr lang="es-ES" sz="2400" dirty="0"/>
              <a:t>de riqueza económica compartida, y vinculada a la riqueza social. </a:t>
            </a:r>
            <a:endParaRPr lang="es-E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/>
              <a:t>Economía </a:t>
            </a:r>
            <a:r>
              <a:rPr lang="es-ES" sz="2400" b="1" dirty="0"/>
              <a:t>Social</a:t>
            </a:r>
            <a:r>
              <a:rPr lang="es-ES" sz="2400" dirty="0"/>
              <a:t>: </a:t>
            </a:r>
            <a:r>
              <a:rPr lang="es-ES" sz="2400" dirty="0" smtClean="0"/>
              <a:t>conjunción </a:t>
            </a:r>
            <a:r>
              <a:rPr lang="es-ES" sz="2400" dirty="0"/>
              <a:t>de la </a:t>
            </a:r>
            <a:r>
              <a:rPr lang="es-ES" sz="2400" dirty="0">
                <a:solidFill>
                  <a:srgbClr val="00B050"/>
                </a:solidFill>
              </a:rPr>
              <a:t>riqueza económica de calidad </a:t>
            </a:r>
            <a:r>
              <a:rPr lang="es-ES" sz="2400" dirty="0" smtClean="0">
                <a:solidFill>
                  <a:srgbClr val="00B050"/>
                </a:solidFill>
              </a:rPr>
              <a:t>más </a:t>
            </a:r>
            <a:r>
              <a:rPr lang="es-ES" sz="2400" dirty="0">
                <a:solidFill>
                  <a:srgbClr val="00B050"/>
                </a:solidFill>
              </a:rPr>
              <a:t>la riqueza social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072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¿Existe una alternativa?</a:t>
            </a:r>
            <a:endParaRPr lang="es-ES" sz="3200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7012" y="1259632"/>
            <a:ext cx="850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N</a:t>
            </a:r>
            <a:r>
              <a:rPr lang="es-ES" sz="2400" dirty="0" smtClean="0"/>
              <a:t>ecesitamos </a:t>
            </a:r>
            <a:r>
              <a:rPr lang="es-ES" sz="2400" dirty="0"/>
              <a:t>un cambio hacia un sistema más rico y biodiverso en el que la sociedad pueda vivir con equidad y justicia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377012" y="2564904"/>
            <a:ext cx="43390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</a:rPr>
              <a:t>ejemplo de la mesa blanca con tres motitas negras). </a:t>
            </a:r>
            <a:endParaRPr lang="es-E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ES" sz="2400" dirty="0" smtClean="0"/>
              <a:t>Entre </a:t>
            </a:r>
            <a:r>
              <a:rPr lang="es-ES" sz="2400" dirty="0" smtClean="0"/>
              <a:t>los extremos </a:t>
            </a:r>
            <a:r>
              <a:rPr lang="es-ES" sz="2400" dirty="0"/>
              <a:t>hay </a:t>
            </a:r>
            <a:r>
              <a:rPr lang="es-ES" sz="2400" dirty="0" smtClean="0"/>
              <a:t>toda una </a:t>
            </a:r>
            <a:r>
              <a:rPr lang="es-ES" sz="2400" dirty="0" smtClean="0">
                <a:solidFill>
                  <a:srgbClr val="00B050"/>
                </a:solidFill>
              </a:rPr>
              <a:t>paleta </a:t>
            </a:r>
            <a:r>
              <a:rPr lang="es-ES" sz="2400" dirty="0">
                <a:solidFill>
                  <a:srgbClr val="00B050"/>
                </a:solidFill>
              </a:rPr>
              <a:t>de colores </a:t>
            </a:r>
            <a:r>
              <a:rPr lang="es-ES" sz="2400" dirty="0"/>
              <a:t>de luz, de pasión, de esperanza, de fuerza, colores que pueden devolvernos la ilusión y el optimismo, representados por las formas de la Economía Social en el </a:t>
            </a:r>
            <a:r>
              <a:rPr lang="es-ES" sz="2400" dirty="0" smtClean="0"/>
              <a:t>mundo</a:t>
            </a:r>
            <a:r>
              <a:rPr lang="es-ES" sz="2400" dirty="0"/>
              <a:t>:</a:t>
            </a:r>
            <a:r>
              <a:rPr lang="es-ES" sz="2400" dirty="0" smtClean="0"/>
              <a:t> </a:t>
            </a:r>
            <a:r>
              <a:rPr lang="es-ES" sz="2400" dirty="0" smtClean="0"/>
              <a:t>El </a:t>
            </a:r>
            <a:r>
              <a:rPr lang="es-ES" sz="2400" dirty="0" smtClean="0">
                <a:solidFill>
                  <a:srgbClr val="00B050"/>
                </a:solidFill>
              </a:rPr>
              <a:t>interés </a:t>
            </a:r>
            <a:r>
              <a:rPr lang="es-ES" sz="2400" dirty="0" smtClean="0">
                <a:solidFill>
                  <a:srgbClr val="00B050"/>
                </a:solidFill>
              </a:rPr>
              <a:t>colectivo </a:t>
            </a:r>
            <a:r>
              <a:rPr lang="es-ES" sz="2400" dirty="0" smtClean="0"/>
              <a:t>o </a:t>
            </a:r>
            <a:r>
              <a:rPr lang="es-ES" sz="2400" dirty="0" smtClean="0">
                <a:solidFill>
                  <a:srgbClr val="00B050"/>
                </a:solidFill>
              </a:rPr>
              <a:t>bien común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3074" name="Picture 2" descr="Resultado de imagen de arco iris mÃ©rida espaÃ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4020172" cy="28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77012" y="2251112"/>
            <a:ext cx="4483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Ni todo es blanco, ni todo </a:t>
            </a:r>
            <a:r>
              <a:rPr lang="es-ES" sz="2400" dirty="0" smtClean="0"/>
              <a:t>negro…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865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¿Quién </a:t>
            </a:r>
            <a:r>
              <a:rPr lang="es-ES" sz="3200" b="1" dirty="0">
                <a:solidFill>
                  <a:srgbClr val="00B050"/>
                </a:solidFill>
              </a:rPr>
              <a:t>representan el «antiegoísmo» en nuestra Economía de Mercado</a:t>
            </a:r>
            <a:r>
              <a:rPr lang="es-ES" sz="3200" b="1" dirty="0" smtClean="0">
                <a:solidFill>
                  <a:srgbClr val="00B050"/>
                </a:solidFill>
              </a:rPr>
              <a:t>?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7013" y="1259632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Estas entidades que pueden representar el antiegoísmo en nuestra sociedad se llamarían «</a:t>
            </a:r>
            <a:r>
              <a:rPr lang="es-ES" sz="2400" dirty="0" err="1">
                <a:solidFill>
                  <a:srgbClr val="00B050"/>
                </a:solidFill>
              </a:rPr>
              <a:t>autoempresas</a:t>
            </a:r>
            <a:r>
              <a:rPr lang="es-ES" sz="2400" dirty="0"/>
              <a:t>» y su misión es fomentar la riqueza económica de calidad vinculándola a la riqueza social.</a:t>
            </a:r>
          </a:p>
          <a:p>
            <a:pPr algn="ctr"/>
            <a:r>
              <a:rPr lang="es-ES" sz="2800" b="1" dirty="0"/>
              <a:t>¿Existen? </a:t>
            </a:r>
          </a:p>
          <a:p>
            <a:pPr algn="just"/>
            <a:r>
              <a:rPr lang="es-ES" sz="2400" dirty="0" smtClean="0"/>
              <a:t>La </a:t>
            </a:r>
            <a:r>
              <a:rPr lang="es-ES" sz="2400" b="1" dirty="0"/>
              <a:t>Ley 5/2011 de Economía Social </a:t>
            </a:r>
            <a:r>
              <a:rPr lang="es-ES" sz="2400" dirty="0"/>
              <a:t>las enumera en su artículo 5: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B050"/>
                </a:solidFill>
              </a:rPr>
              <a:t>Cooperativas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Sociedades Laborales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B050"/>
                </a:solidFill>
              </a:rPr>
              <a:t>Sociedades Agrarias de Transformación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Mutualidades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B050"/>
                </a:solidFill>
              </a:rPr>
              <a:t>Empresas de Inserción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Centros Especiales de Empleo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B050"/>
                </a:solidFill>
              </a:rPr>
              <a:t>Cofradías de Pescadores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Fundaciones, asociaciones y </a:t>
            </a:r>
            <a:r>
              <a:rPr lang="es-ES" sz="2400" dirty="0" smtClean="0"/>
              <a:t>las entidades </a:t>
            </a:r>
            <a:r>
              <a:rPr lang="es-ES" sz="2400" dirty="0" smtClean="0"/>
              <a:t>singulares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717032"/>
            <a:ext cx="2476097" cy="23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Leyendas </a:t>
            </a:r>
            <a:r>
              <a:rPr lang="es-ES" sz="3200" b="1" dirty="0">
                <a:solidFill>
                  <a:srgbClr val="00B050"/>
                </a:solidFill>
              </a:rPr>
              <a:t>urbanas sobre las Empresas de E.S</a:t>
            </a:r>
            <a:r>
              <a:rPr lang="es-ES" sz="3200" b="1" dirty="0" smtClean="0">
                <a:solidFill>
                  <a:srgbClr val="00B050"/>
                </a:solidFill>
              </a:rPr>
              <a:t>.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7013" y="12596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sym typeface="Wingdings" panose="05000000000000000000" pitchFamily="2" charset="2"/>
              </a:rPr>
              <a:t> </a:t>
            </a:r>
            <a:r>
              <a:rPr lang="es-ES" sz="2400" dirty="0" smtClean="0"/>
              <a:t>Son </a:t>
            </a:r>
            <a:r>
              <a:rPr lang="es-ES" sz="2400" dirty="0"/>
              <a:t>muy complicadas de </a:t>
            </a:r>
            <a:r>
              <a:rPr lang="es-ES" sz="2400" dirty="0" smtClean="0"/>
              <a:t>montar…</a:t>
            </a: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sz="2400" dirty="0">
                <a:sym typeface="Wingdings" panose="05000000000000000000" pitchFamily="2" charset="2"/>
              </a:rPr>
              <a:t> </a:t>
            </a:r>
            <a:r>
              <a:rPr lang="es-ES" sz="2400" dirty="0" smtClean="0"/>
              <a:t>Son </a:t>
            </a:r>
            <a:r>
              <a:rPr lang="es-ES" sz="2400" dirty="0"/>
              <a:t>empresas difíciles de gestionar y no hay buenos </a:t>
            </a:r>
            <a:r>
              <a:rPr lang="es-ES" sz="2400" dirty="0" smtClean="0"/>
              <a:t>asesores…</a:t>
            </a: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sz="2400" dirty="0">
                <a:sym typeface="Wingdings" panose="05000000000000000000" pitchFamily="2" charset="2"/>
              </a:rPr>
              <a:t> </a:t>
            </a:r>
            <a:r>
              <a:rPr lang="es-ES" sz="2400" dirty="0" smtClean="0"/>
              <a:t>El </a:t>
            </a:r>
            <a:r>
              <a:rPr lang="es-ES" sz="2400" dirty="0"/>
              <a:t>emprendizaje colectivo no está de </a:t>
            </a:r>
            <a:r>
              <a:rPr lang="es-ES" sz="2400" dirty="0" smtClean="0"/>
              <a:t>moda…</a:t>
            </a: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sz="2400" dirty="0">
                <a:sym typeface="Wingdings" panose="05000000000000000000" pitchFamily="2" charset="2"/>
              </a:rPr>
              <a:t> </a:t>
            </a:r>
            <a:r>
              <a:rPr lang="es-ES" sz="2400" dirty="0" smtClean="0"/>
              <a:t>Siempre </a:t>
            </a:r>
            <a:r>
              <a:rPr lang="es-ES" sz="2400" dirty="0"/>
              <a:t>surgen «malos rollos» entre los socios-as y sus parejas de </a:t>
            </a:r>
            <a:r>
              <a:rPr lang="es-ES" sz="2400" dirty="0" smtClean="0"/>
              <a:t>vida…</a:t>
            </a: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sz="2400" dirty="0">
                <a:sym typeface="Wingdings" panose="05000000000000000000" pitchFamily="2" charset="2"/>
              </a:rPr>
              <a:t> </a:t>
            </a:r>
            <a:r>
              <a:rPr lang="es-ES" sz="2400" dirty="0" smtClean="0"/>
              <a:t>Las </a:t>
            </a:r>
            <a:r>
              <a:rPr lang="es-ES" sz="2400" dirty="0"/>
              <a:t>personas no estamos acostumbrados a </a:t>
            </a:r>
            <a:r>
              <a:rPr lang="es-ES" sz="2400" dirty="0" smtClean="0"/>
              <a:t>compartir…</a:t>
            </a:r>
            <a:endParaRPr lang="es-ES" sz="2400" dirty="0"/>
          </a:p>
          <a:p>
            <a:pPr algn="just">
              <a:lnSpc>
                <a:spcPct val="150000"/>
              </a:lnSpc>
            </a:pPr>
            <a:r>
              <a:rPr lang="es-ES" sz="2400" dirty="0">
                <a:sym typeface="Wingdings" panose="05000000000000000000" pitchFamily="2" charset="2"/>
              </a:rPr>
              <a:t> </a:t>
            </a:r>
            <a:r>
              <a:rPr lang="es-ES" sz="2400" dirty="0" smtClean="0"/>
              <a:t>De </a:t>
            </a:r>
            <a:r>
              <a:rPr lang="es-ES" sz="2400" dirty="0"/>
              <a:t>democracia económica todos hablamos, pero poco se practica</a:t>
            </a:r>
            <a:r>
              <a:rPr lang="es-ES" sz="2400" dirty="0" smtClean="0"/>
              <a:t>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125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1553</Words>
  <Application>Microsoft Office PowerPoint</Application>
  <PresentationFormat>Presentación en pantalla (4:3)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¿Quiénes somos?</vt:lpstr>
      <vt:lpstr>Agradecimientos</vt:lpstr>
      <vt:lpstr>Trabajo en equipo durante la redacción</vt:lpstr>
      <vt:lpstr>Los comienzos…</vt:lpstr>
      <vt:lpstr>Los criterios…</vt:lpstr>
      <vt:lpstr>¿Existe una alternativa?</vt:lpstr>
      <vt:lpstr>¿Quién representan el «antiegoísmo» en nuestra Economía de Mercado?</vt:lpstr>
      <vt:lpstr>Leyendas urbanas sobre las Empresas de E.S.</vt:lpstr>
      <vt:lpstr>Portada de la Guía</vt:lpstr>
      <vt:lpstr>¿Por qué esta GUÍA?</vt:lpstr>
      <vt:lpstr>¿Para qué esta GUÍA?</vt:lpstr>
      <vt:lpstr>Oportunidades de la Guía</vt:lpstr>
      <vt:lpstr>Estructura de la Guía</vt:lpstr>
      <vt:lpstr>Guión de la Guía (1)</vt:lpstr>
      <vt:lpstr>Guión de la Guía (2)</vt:lpstr>
      <vt:lpstr>Algunas cifras de la Economía Social en Ex.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Novedades de la Ley de Soc. Cooperativas de Ex.</vt:lpstr>
      <vt:lpstr>Talento, ecointeligencia y biodiversidad legal</vt:lpstr>
      <vt:lpstr>Presentación de PowerPoint</vt:lpstr>
      <vt:lpstr>Presentación de PowerPoint</vt:lpstr>
      <vt:lpstr>La Guía madre ha parido una mini-guía</vt:lpstr>
      <vt:lpstr>Perfil del socio-a de una Entidad de Economía Social</vt:lpstr>
      <vt:lpstr>Mis recomendaciones para emprendedores…</vt:lpstr>
      <vt:lpstr>El futuro de la Guía</vt:lpstr>
      <vt:lpstr>Frase final para la reflexión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Publio Galán</dc:creator>
  <cp:lastModifiedBy>carfa</cp:lastModifiedBy>
  <cp:revision>248</cp:revision>
  <cp:lastPrinted>2018-03-03T21:13:57Z</cp:lastPrinted>
  <dcterms:created xsi:type="dcterms:W3CDTF">2015-11-24T10:28:52Z</dcterms:created>
  <dcterms:modified xsi:type="dcterms:W3CDTF">2018-12-12T00:20:01Z</dcterms:modified>
</cp:coreProperties>
</file>